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226" r:id="rId2"/>
    <p:sldId id="2395" r:id="rId3"/>
    <p:sldId id="2539" r:id="rId4"/>
    <p:sldId id="2532" r:id="rId5"/>
    <p:sldId id="2533" r:id="rId6"/>
    <p:sldId id="2536" r:id="rId7"/>
    <p:sldId id="2534" r:id="rId8"/>
    <p:sldId id="2538" r:id="rId9"/>
    <p:sldId id="2530" r:id="rId10"/>
    <p:sldId id="2524" r:id="rId11"/>
    <p:sldId id="2545" r:id="rId12"/>
    <p:sldId id="2540" r:id="rId13"/>
    <p:sldId id="2541" r:id="rId14"/>
    <p:sldId id="2542" r:id="rId15"/>
    <p:sldId id="2543" r:id="rId16"/>
    <p:sldId id="2526" r:id="rId17"/>
    <p:sldId id="2527" r:id="rId18"/>
    <p:sldId id="2544" r:id="rId19"/>
    <p:sldId id="2547" r:id="rId20"/>
    <p:sldId id="2553" r:id="rId21"/>
    <p:sldId id="2551" r:id="rId22"/>
    <p:sldId id="2554" r:id="rId23"/>
    <p:sldId id="2555" r:id="rId24"/>
    <p:sldId id="2556" r:id="rId25"/>
    <p:sldId id="2469" r:id="rId26"/>
    <p:sldId id="2548" r:id="rId27"/>
    <p:sldId id="2557" r:id="rId28"/>
    <p:sldId id="2546" r:id="rId29"/>
    <p:sldId id="2520" r:id="rId30"/>
    <p:sldId id="2358" r:id="rId31"/>
    <p:sldId id="2437" r:id="rId32"/>
    <p:sldId id="2516" r:id="rId33"/>
    <p:sldId id="2525" r:id="rId3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3352F"/>
    <a:srgbClr val="E4E4E4"/>
    <a:srgbClr val="5A5958"/>
    <a:srgbClr val="BF292A"/>
    <a:srgbClr val="B50C27"/>
    <a:srgbClr val="2E2E2E"/>
    <a:srgbClr val="7AA793"/>
    <a:srgbClr val="000000"/>
    <a:srgbClr val="D7D0BD"/>
    <a:srgbClr val="2A455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5" autoAdjust="0"/>
    <p:restoredTop sz="96093" autoAdjust="0"/>
  </p:normalViewPr>
  <p:slideViewPr>
    <p:cSldViewPr snapToObjects="1">
      <p:cViewPr>
        <p:scale>
          <a:sx n="44" d="100"/>
          <a:sy n="44" d="100"/>
        </p:scale>
        <p:origin x="1352" y="128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10/20/18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1970090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357568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248488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10</a:t>
            </a:fld>
            <a:endParaRPr lang="en-US"/>
          </a:p>
        </p:txBody>
      </p:sp>
    </p:spTree>
    <p:extLst>
      <p:ext uri="{BB962C8B-B14F-4D97-AF65-F5344CB8AC3E}">
        <p14:creationId xmlns:p14="http://schemas.microsoft.com/office/powerpoint/2010/main" val="1537223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a:t>
            </a:r>
            <a:r>
              <a:rPr lang="en-US" baseline="0" dirty="0"/>
              <a:t> image behind</a:t>
            </a:r>
            <a:r>
              <a:rPr lang="en-US" dirty="0"/>
              <a:t> the Mock up.</a:t>
            </a:r>
          </a:p>
          <a:p>
            <a:r>
              <a:rPr lang="en-US" dirty="0"/>
              <a:t>Select the layer - &gt; Right</a:t>
            </a:r>
            <a:r>
              <a:rPr lang="en-US" baseline="0" dirty="0"/>
              <a:t> Click -&gt; Send to Back -&gt; Delete the image -&gt; Drag &amp; Drop your Own Picture -&gt; Send to Back (again)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11</a:t>
            </a:fld>
            <a:endParaRPr lang="en-US"/>
          </a:p>
        </p:txBody>
      </p:sp>
    </p:spTree>
    <p:extLst>
      <p:ext uri="{BB962C8B-B14F-4D97-AF65-F5344CB8AC3E}">
        <p14:creationId xmlns:p14="http://schemas.microsoft.com/office/powerpoint/2010/main" val="222031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a:t>
            </a:r>
            <a:r>
              <a:rPr lang="en-US" baseline="0" dirty="0"/>
              <a:t> image behind</a:t>
            </a:r>
            <a:r>
              <a:rPr lang="en-US" dirty="0"/>
              <a:t> the Mock up.</a:t>
            </a:r>
          </a:p>
          <a:p>
            <a:r>
              <a:rPr lang="en-US" dirty="0"/>
              <a:t>Select the layer - &gt; Right</a:t>
            </a:r>
            <a:r>
              <a:rPr lang="en-US" baseline="0" dirty="0"/>
              <a:t> Click -&gt; Send to Back -&gt; Delete the image -&gt; Drag &amp; Drop your Own Picture -&gt; Send to Back (again)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23</a:t>
            </a:fld>
            <a:endParaRPr lang="en-US"/>
          </a:p>
        </p:txBody>
      </p:sp>
    </p:spTree>
    <p:extLst>
      <p:ext uri="{BB962C8B-B14F-4D97-AF65-F5344CB8AC3E}">
        <p14:creationId xmlns:p14="http://schemas.microsoft.com/office/powerpoint/2010/main" val="471694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a:t>
            </a:r>
            <a:r>
              <a:rPr lang="en-US" baseline="0" dirty="0"/>
              <a:t> image behind</a:t>
            </a:r>
            <a:r>
              <a:rPr lang="en-US" dirty="0"/>
              <a:t> the Mock up.</a:t>
            </a:r>
          </a:p>
          <a:p>
            <a:r>
              <a:rPr lang="en-US" dirty="0"/>
              <a:t>Select the layer - &gt; Right</a:t>
            </a:r>
            <a:r>
              <a:rPr lang="en-US" baseline="0" dirty="0"/>
              <a:t> Click -&gt; Send to Back -&gt; Delete the image -&gt; Drag &amp; Drop your Own Picture -&gt; Send to Back (again)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24</a:t>
            </a:fld>
            <a:endParaRPr lang="en-US"/>
          </a:p>
        </p:txBody>
      </p:sp>
    </p:spTree>
    <p:extLst>
      <p:ext uri="{BB962C8B-B14F-4D97-AF65-F5344CB8AC3E}">
        <p14:creationId xmlns:p14="http://schemas.microsoft.com/office/powerpoint/2010/main" val="132757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a:t>
            </a:r>
            <a:r>
              <a:rPr lang="en-US" baseline="0" dirty="0"/>
              <a:t> image behind</a:t>
            </a:r>
            <a:r>
              <a:rPr lang="en-US" dirty="0"/>
              <a:t> the Mock up.</a:t>
            </a:r>
          </a:p>
          <a:p>
            <a:r>
              <a:rPr lang="en-US" dirty="0"/>
              <a:t>Select the layer - &gt; Right</a:t>
            </a:r>
            <a:r>
              <a:rPr lang="en-US" baseline="0" dirty="0"/>
              <a:t> Click -&gt; Send to Back -&gt; Delete the image -&gt; Drag &amp; Drop your Own Picture -&gt; Send to Back (again)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28</a:t>
            </a:fld>
            <a:endParaRPr lang="en-US"/>
          </a:p>
        </p:txBody>
      </p:sp>
    </p:spTree>
    <p:extLst>
      <p:ext uri="{BB962C8B-B14F-4D97-AF65-F5344CB8AC3E}">
        <p14:creationId xmlns:p14="http://schemas.microsoft.com/office/powerpoint/2010/main" val="487641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a:t>
            </a:r>
            <a:r>
              <a:rPr lang="en-US" baseline="0" dirty="0"/>
              <a:t> image behind</a:t>
            </a:r>
            <a:r>
              <a:rPr lang="en-US" dirty="0"/>
              <a:t> the Mock up.</a:t>
            </a:r>
          </a:p>
          <a:p>
            <a:r>
              <a:rPr lang="en-US" dirty="0"/>
              <a:t>Select the layer - &gt; Right</a:t>
            </a:r>
            <a:r>
              <a:rPr lang="en-US" baseline="0" dirty="0"/>
              <a:t> Click -&gt; Send to Back -&gt; Delete the image -&gt; Drag &amp; Drop your Own Picture -&gt; Send to Back (again)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30</a:t>
            </a:fld>
            <a:endParaRPr lang="en-US"/>
          </a:p>
        </p:txBody>
      </p:sp>
    </p:spTree>
    <p:extLst>
      <p:ext uri="{BB962C8B-B14F-4D97-AF65-F5344CB8AC3E}">
        <p14:creationId xmlns:p14="http://schemas.microsoft.com/office/powerpoint/2010/main" val="2103318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the</a:t>
            </a:r>
            <a:r>
              <a:rPr lang="en-US" baseline="0" dirty="0"/>
              <a:t> image behind</a:t>
            </a:r>
            <a:r>
              <a:rPr lang="en-US" dirty="0"/>
              <a:t> the Mock up.</a:t>
            </a:r>
          </a:p>
          <a:p>
            <a:r>
              <a:rPr lang="en-US" dirty="0"/>
              <a:t>Select the layer - &gt; Right</a:t>
            </a:r>
            <a:r>
              <a:rPr lang="en-US" baseline="0" dirty="0"/>
              <a:t> Click -&gt; Send to Back -&gt; Delete the image -&gt; Drag &amp; Drop your Own Picture -&gt; Send to Back (again)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31</a:t>
            </a:fld>
            <a:endParaRPr lang="en-US"/>
          </a:p>
        </p:txBody>
      </p:sp>
    </p:spTree>
    <p:extLst>
      <p:ext uri="{BB962C8B-B14F-4D97-AF65-F5344CB8AC3E}">
        <p14:creationId xmlns:p14="http://schemas.microsoft.com/office/powerpoint/2010/main" val="150122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1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911165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ceholder-minus">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5288768" y="2560321"/>
            <a:ext cx="5669280" cy="859536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11272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laceholder-minus">
    <p:spTree>
      <p:nvGrpSpPr>
        <p:cNvPr id="1" name=""/>
        <p:cNvGrpSpPr/>
        <p:nvPr/>
      </p:nvGrpSpPr>
      <p:grpSpPr>
        <a:xfrm>
          <a:off x="0" y="0"/>
          <a:ext cx="0" cy="0"/>
          <a:chOff x="0" y="0"/>
          <a:chExt cx="0" cy="0"/>
        </a:xfrm>
      </p:grpSpPr>
      <p:sp>
        <p:nvSpPr>
          <p:cNvPr id="15" name="Picture Placeholder 2"/>
          <p:cNvSpPr>
            <a:spLocks noGrp="1"/>
          </p:cNvSpPr>
          <p:nvPr>
            <p:ph type="pic" sz="quarter" idx="10"/>
          </p:nvPr>
        </p:nvSpPr>
        <p:spPr>
          <a:xfrm>
            <a:off x="2924281" y="5151119"/>
            <a:ext cx="9903920" cy="7572468"/>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4"/>
          </p:nvPr>
        </p:nvSpPr>
        <p:spPr>
          <a:xfrm>
            <a:off x="13579493" y="5151119"/>
            <a:ext cx="9903920" cy="7572468"/>
          </a:xfrm>
          <a:solidFill>
            <a:schemeClr val="bg1">
              <a:lumMod val="95000"/>
            </a:schemeClr>
          </a:solidFill>
        </p:spPr>
        <p:txBody>
          <a:bodyPr>
            <a:normAutofit/>
          </a:bodyPr>
          <a:lstStyle>
            <a:lvl1pPr>
              <a:defRPr sz="2800"/>
            </a:lvl1pPr>
          </a:lstStyle>
          <a:p>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Placeholder-minus">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0704176" y="3297336"/>
            <a:ext cx="10553700" cy="9051110"/>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07691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Big Image Placeholder">
    <p:spTree>
      <p:nvGrpSpPr>
        <p:cNvPr id="1" name=""/>
        <p:cNvGrpSpPr/>
        <p:nvPr/>
      </p:nvGrpSpPr>
      <p:grpSpPr>
        <a:xfrm>
          <a:off x="0" y="0"/>
          <a:ext cx="0" cy="0"/>
          <a:chOff x="0" y="0"/>
          <a:chExt cx="0" cy="0"/>
        </a:xfrm>
      </p:grpSpPr>
      <p:sp>
        <p:nvSpPr>
          <p:cNvPr id="4" name="Picture Placeholder 2"/>
          <p:cNvSpPr>
            <a:spLocks noGrp="1"/>
          </p:cNvSpPr>
          <p:nvPr>
            <p:ph type="pic" sz="quarter" idx="20"/>
          </p:nvPr>
        </p:nvSpPr>
        <p:spPr>
          <a:xfrm>
            <a:off x="3886670" y="2066657"/>
            <a:ext cx="5018049" cy="8906256"/>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837626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Big Image Placeholder">
    <p:spTree>
      <p:nvGrpSpPr>
        <p:cNvPr id="1" name=""/>
        <p:cNvGrpSpPr/>
        <p:nvPr/>
      </p:nvGrpSpPr>
      <p:grpSpPr>
        <a:xfrm>
          <a:off x="0" y="0"/>
          <a:ext cx="0" cy="0"/>
          <a:chOff x="0" y="0"/>
          <a:chExt cx="0" cy="0"/>
        </a:xfrm>
      </p:grpSpPr>
      <p:sp>
        <p:nvSpPr>
          <p:cNvPr id="4" name="Picture Placeholder 2"/>
          <p:cNvSpPr>
            <a:spLocks noGrp="1"/>
          </p:cNvSpPr>
          <p:nvPr>
            <p:ph type="pic" sz="quarter" idx="20"/>
          </p:nvPr>
        </p:nvSpPr>
        <p:spPr>
          <a:xfrm>
            <a:off x="15598076" y="3314699"/>
            <a:ext cx="6126480" cy="7756072"/>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694887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8_Portfolio Three">
    <p:spTree>
      <p:nvGrpSpPr>
        <p:cNvPr id="1" name=""/>
        <p:cNvGrpSpPr/>
        <p:nvPr/>
      </p:nvGrpSpPr>
      <p:grpSpPr>
        <a:xfrm>
          <a:off x="0" y="0"/>
          <a:ext cx="0" cy="0"/>
          <a:chOff x="0" y="0"/>
          <a:chExt cx="0" cy="0"/>
        </a:xfrm>
      </p:grpSpPr>
      <p:sp>
        <p:nvSpPr>
          <p:cNvPr id="8" name="Picture Placeholder 2"/>
          <p:cNvSpPr>
            <a:spLocks noGrp="1"/>
          </p:cNvSpPr>
          <p:nvPr>
            <p:ph type="pic" sz="quarter" idx="14"/>
          </p:nvPr>
        </p:nvSpPr>
        <p:spPr>
          <a:xfrm>
            <a:off x="-73" y="5255"/>
            <a:ext cx="12188861" cy="6858000"/>
          </a:xfrm>
          <a:solidFill>
            <a:schemeClr val="bg1">
              <a:lumMod val="95000"/>
            </a:schemeClr>
          </a:solidFill>
        </p:spPr>
        <p:txBody>
          <a:bodyPr>
            <a:normAutofit/>
          </a:bodyPr>
          <a:lstStyle>
            <a:lvl1pPr>
              <a:defRPr sz="1600"/>
            </a:lvl1pPr>
          </a:lstStyle>
          <a:p>
            <a:endParaRPr lang="en-US"/>
          </a:p>
        </p:txBody>
      </p:sp>
      <p:sp>
        <p:nvSpPr>
          <p:cNvPr id="12" name="Picture Placeholder 2"/>
          <p:cNvSpPr>
            <a:spLocks noGrp="1"/>
          </p:cNvSpPr>
          <p:nvPr>
            <p:ph type="pic" sz="quarter" idx="15"/>
          </p:nvPr>
        </p:nvSpPr>
        <p:spPr>
          <a:xfrm>
            <a:off x="12201379" y="6858000"/>
            <a:ext cx="12188861"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1472576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9_Portfolio Three">
    <p:spTree>
      <p:nvGrpSpPr>
        <p:cNvPr id="1" name=""/>
        <p:cNvGrpSpPr/>
        <p:nvPr/>
      </p:nvGrpSpPr>
      <p:grpSpPr>
        <a:xfrm>
          <a:off x="0" y="0"/>
          <a:ext cx="0" cy="0"/>
          <a:chOff x="0" y="0"/>
          <a:chExt cx="0" cy="0"/>
        </a:xfrm>
      </p:grpSpPr>
      <p:sp>
        <p:nvSpPr>
          <p:cNvPr id="8" name="Picture Placeholder 2"/>
          <p:cNvSpPr>
            <a:spLocks noGrp="1"/>
          </p:cNvSpPr>
          <p:nvPr>
            <p:ph type="pic" sz="quarter" idx="14"/>
          </p:nvPr>
        </p:nvSpPr>
        <p:spPr>
          <a:xfrm>
            <a:off x="-72" y="5254"/>
            <a:ext cx="11884098" cy="13710745"/>
          </a:xfrm>
          <a:solidFill>
            <a:schemeClr val="bg1">
              <a:lumMod val="95000"/>
            </a:schemeClr>
          </a:solidFill>
        </p:spPr>
        <p:txBody>
          <a:bodyPr>
            <a:normAutofit/>
          </a:bodyPr>
          <a:lstStyle>
            <a:lvl1pPr>
              <a:defRPr sz="1600"/>
            </a:lvl1pPr>
          </a:lstStyle>
          <a:p>
            <a:endParaRPr lang="en-US"/>
          </a:p>
        </p:txBody>
      </p:sp>
      <p:sp>
        <p:nvSpPr>
          <p:cNvPr id="12" name="Picture Placeholder 2"/>
          <p:cNvSpPr>
            <a:spLocks noGrp="1"/>
          </p:cNvSpPr>
          <p:nvPr>
            <p:ph type="pic" sz="quarter" idx="15"/>
          </p:nvPr>
        </p:nvSpPr>
        <p:spPr>
          <a:xfrm>
            <a:off x="12417425" y="0"/>
            <a:ext cx="11972815" cy="13716000"/>
          </a:xfrm>
          <a:solidFill>
            <a:schemeClr val="bg1">
              <a:lumMod val="95000"/>
            </a:schemeClr>
          </a:solidFill>
        </p:spPr>
        <p:txBody>
          <a:bodyPr>
            <a:normAutofit/>
          </a:bodyPr>
          <a:lstStyle>
            <a:lvl1pPr>
              <a:defRPr sz="1600"/>
            </a:lvl1pPr>
          </a:lstStyle>
          <a:p>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877" r:id="rId1"/>
    <p:sldLayoutId id="2147483901" r:id="rId2"/>
    <p:sldLayoutId id="2147483966" r:id="rId3"/>
    <p:sldLayoutId id="2147483986" r:id="rId4"/>
    <p:sldLayoutId id="2147483968" r:id="rId5"/>
    <p:sldLayoutId id="2147483906" r:id="rId6"/>
    <p:sldLayoutId id="2147483959" r:id="rId7"/>
    <p:sldLayoutId id="2147483985" r:id="rId8"/>
    <p:sldLayoutId id="2147483987" r:id="rId9"/>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Montserrat Hairline" charset="0"/>
          <a:ea typeface="Montserrat Hairline" charset="0"/>
          <a:cs typeface="Montserrat Hairline" charset="0"/>
        </a:defRPr>
      </a:lvl1pPr>
    </p:titleStyle>
    <p:bodyStyle>
      <a:lvl1pPr marL="0" indent="0" algn="l" defTabSz="1828434" rtl="0" eaLnBrk="1" latinLnBrk="0" hangingPunct="1">
        <a:lnSpc>
          <a:spcPct val="90000"/>
        </a:lnSpc>
        <a:spcBef>
          <a:spcPts val="2000"/>
        </a:spcBef>
        <a:buFont typeface="Arial"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 Id="rId5" Type="http://schemas.openxmlformats.org/officeDocument/2006/relationships/image" Target="../media/image9.tiff"/><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257980" y="4894404"/>
            <a:ext cx="13883460" cy="2646878"/>
          </a:xfrm>
          <a:prstGeom prst="rect">
            <a:avLst/>
          </a:prstGeom>
          <a:noFill/>
        </p:spPr>
        <p:txBody>
          <a:bodyPr wrap="square" rtlCol="0">
            <a:spAutoFit/>
          </a:bodyPr>
          <a:lstStyle/>
          <a:p>
            <a:pPr algn="ctr"/>
            <a:r>
              <a:rPr lang="en-US" sz="16600" b="1" spc="600" dirty="0">
                <a:solidFill>
                  <a:srgbClr val="92D050"/>
                </a:solidFill>
                <a:latin typeface="Montserrat" charset="0"/>
                <a:ea typeface="Montserrat" charset="0"/>
                <a:cs typeface="Montserrat" charset="0"/>
              </a:rPr>
              <a:t>mochi</a:t>
            </a:r>
            <a:r>
              <a:rPr lang="en-US" sz="16600" b="1" spc="600" dirty="0">
                <a:solidFill>
                  <a:schemeClr val="tx2">
                    <a:lumMod val="85000"/>
                    <a:lumOff val="15000"/>
                  </a:schemeClr>
                </a:solidFill>
                <a:latin typeface="Montserrat" charset="0"/>
                <a:ea typeface="Montserrat" charset="0"/>
                <a:cs typeface="Montserrat" charset="0"/>
              </a:rPr>
              <a:t>.</a:t>
            </a:r>
          </a:p>
        </p:txBody>
      </p:sp>
      <p:sp>
        <p:nvSpPr>
          <p:cNvPr id="13" name="TextBox 12"/>
          <p:cNvSpPr txBox="1"/>
          <p:nvPr/>
        </p:nvSpPr>
        <p:spPr>
          <a:xfrm>
            <a:off x="7211347" y="7541282"/>
            <a:ext cx="9976727" cy="829651"/>
          </a:xfrm>
          <a:prstGeom prst="rect">
            <a:avLst/>
          </a:prstGeom>
          <a:noFill/>
        </p:spPr>
        <p:txBody>
          <a:bodyPr wrap="square" rtlCol="0">
            <a:spAutoFit/>
          </a:bodyPr>
          <a:lstStyle/>
          <a:p>
            <a:pPr algn="ctr">
              <a:lnSpc>
                <a:spcPct val="150000"/>
              </a:lnSpc>
            </a:pPr>
            <a:r>
              <a:rPr lang="en-US" sz="5400" baseline="-25000" dirty="0">
                <a:latin typeface="Montserrat Light" charset="0"/>
                <a:ea typeface="Montserrat Light" charset="0"/>
                <a:cs typeface="Montserrat Light" charset="0"/>
              </a:rPr>
              <a:t>a text based game.</a:t>
            </a:r>
          </a:p>
        </p:txBody>
      </p:sp>
      <p:sp>
        <p:nvSpPr>
          <p:cNvPr id="4" name="TextBox 3">
            <a:extLst>
              <a:ext uri="{FF2B5EF4-FFF2-40B4-BE49-F238E27FC236}">
                <a16:creationId xmlns:a16="http://schemas.microsoft.com/office/drawing/2014/main" id="{6AA61BD2-1963-6C4C-B755-1E7CC291FA92}"/>
              </a:ext>
            </a:extLst>
          </p:cNvPr>
          <p:cNvSpPr txBox="1"/>
          <p:nvPr/>
        </p:nvSpPr>
        <p:spPr>
          <a:xfrm>
            <a:off x="13566710" y="13398759"/>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85228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a:extLst>
              <a:ext uri="{FF2B5EF4-FFF2-40B4-BE49-F238E27FC236}">
                <a16:creationId xmlns:a16="http://schemas.microsoft.com/office/drawing/2014/main" id="{11D899A4-A954-F64C-9C9B-7F7926EE0CB4}"/>
              </a:ext>
            </a:extLst>
          </p:cNvPr>
          <p:cNvPicPr>
            <a:picLocks noGrp="1" noChangeAspect="1"/>
          </p:cNvPicPr>
          <p:nvPr>
            <p:ph type="pic" sz="quarter" idx="10"/>
          </p:nvPr>
        </p:nvPicPr>
        <p:blipFill>
          <a:blip r:embed="rId3"/>
          <a:srcRect t="7115" b="7115"/>
          <a:stretch>
            <a:fillRect/>
          </a:stretch>
        </p:blipFill>
        <p:spPr>
          <a:xfrm>
            <a:off x="10704176" y="3297336"/>
            <a:ext cx="10553700" cy="9051110"/>
          </a:xfrm>
        </p:spPr>
      </p:pic>
      <p:sp>
        <p:nvSpPr>
          <p:cNvPr id="21" name="TextBox 20"/>
          <p:cNvSpPr txBox="1"/>
          <p:nvPr/>
        </p:nvSpPr>
        <p:spPr>
          <a:xfrm>
            <a:off x="1674600" y="673848"/>
            <a:ext cx="24141960" cy="3770263"/>
          </a:xfrm>
          <a:prstGeom prst="rect">
            <a:avLst/>
          </a:prstGeom>
          <a:noFill/>
        </p:spPr>
        <p:txBody>
          <a:bodyPr wrap="square" rtlCol="0">
            <a:spAutoFit/>
          </a:bodyPr>
          <a:lstStyle/>
          <a:p>
            <a:r>
              <a:rPr lang="en-US" sz="23900" b="1" dirty="0">
                <a:solidFill>
                  <a:srgbClr val="F7F7F7"/>
                </a:solidFill>
                <a:latin typeface="Montserrat" charset="0"/>
                <a:ea typeface="Montserrat" charset="0"/>
                <a:cs typeface="Montserrat" charset="0"/>
              </a:rPr>
              <a:t>Unique </a:t>
            </a:r>
          </a:p>
        </p:txBody>
      </p:sp>
      <p:sp>
        <p:nvSpPr>
          <p:cNvPr id="9" name="TextBox 8"/>
          <p:cNvSpPr txBox="1"/>
          <p:nvPr/>
        </p:nvSpPr>
        <p:spPr>
          <a:xfrm>
            <a:off x="1979795" y="1752600"/>
            <a:ext cx="14454415" cy="3170099"/>
          </a:xfrm>
          <a:prstGeom prst="rect">
            <a:avLst/>
          </a:prstGeom>
          <a:noFill/>
        </p:spPr>
        <p:txBody>
          <a:bodyPr wrap="square" rtlCol="0">
            <a:spAutoFit/>
          </a:bodyPr>
          <a:lstStyle/>
          <a:p>
            <a:r>
              <a:rPr lang="en-US" sz="10000" b="1" dirty="0">
                <a:solidFill>
                  <a:schemeClr val="tx2"/>
                </a:solidFill>
                <a:latin typeface="Montserrat" charset="0"/>
                <a:ea typeface="Montserrat" charset="0"/>
                <a:cs typeface="Montserrat" charset="0"/>
              </a:rPr>
              <a:t>Unique selling </a:t>
            </a:r>
          </a:p>
          <a:p>
            <a:r>
              <a:rPr lang="en-US" sz="10000" b="1" dirty="0">
                <a:solidFill>
                  <a:schemeClr val="tx2"/>
                </a:solidFill>
                <a:latin typeface="Montserrat" charset="0"/>
                <a:ea typeface="Montserrat" charset="0"/>
                <a:cs typeface="Montserrat" charset="0"/>
              </a:rPr>
              <a:t>point.</a:t>
            </a:r>
          </a:p>
        </p:txBody>
      </p:sp>
      <p:sp>
        <p:nvSpPr>
          <p:cNvPr id="13" name="TextBox 12"/>
          <p:cNvSpPr txBox="1"/>
          <p:nvPr/>
        </p:nvSpPr>
        <p:spPr>
          <a:xfrm rot="16200000">
            <a:off x="20165426" y="5027812"/>
            <a:ext cx="3631448" cy="1446550"/>
          </a:xfrm>
          <a:prstGeom prst="rect">
            <a:avLst/>
          </a:prstGeom>
          <a:noFill/>
        </p:spPr>
        <p:txBody>
          <a:bodyPr wrap="square" rtlCol="0">
            <a:spAutoFit/>
          </a:bodyPr>
          <a:lstStyle/>
          <a:p>
            <a:pPr algn="ctr"/>
            <a:r>
              <a:rPr lang="en-US" sz="8800" b="1" dirty="0">
                <a:solidFill>
                  <a:schemeClr val="tx2"/>
                </a:solidFill>
                <a:latin typeface="Montserrat" charset="0"/>
                <a:ea typeface="Montserrat" charset="0"/>
                <a:cs typeface="Montserrat" charset="0"/>
              </a:rPr>
              <a:t>01</a:t>
            </a:r>
          </a:p>
        </p:txBody>
      </p:sp>
      <p:sp>
        <p:nvSpPr>
          <p:cNvPr id="14" name="TextBox 13"/>
          <p:cNvSpPr txBox="1"/>
          <p:nvPr/>
        </p:nvSpPr>
        <p:spPr>
          <a:xfrm>
            <a:off x="21226229" y="8204838"/>
            <a:ext cx="1694096" cy="3970318"/>
          </a:xfrm>
          <a:prstGeom prst="rect">
            <a:avLst/>
          </a:prstGeom>
          <a:noFill/>
        </p:spPr>
        <p:txBody>
          <a:bodyPr wrap="square" rtlCol="0">
            <a:spAutoFit/>
          </a:bodyPr>
          <a:lstStyle/>
          <a:p>
            <a:pPr algn="ctr"/>
            <a:r>
              <a:rPr lang="en-US" sz="2800" b="1" dirty="0">
                <a:solidFill>
                  <a:schemeClr val="tx2"/>
                </a:solidFill>
                <a:latin typeface="Montserrat" charset="0"/>
                <a:ea typeface="Montserrat" charset="0"/>
                <a:cs typeface="Montserrat" charset="0"/>
              </a:rPr>
              <a:t>02</a:t>
            </a: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r>
              <a:rPr lang="en-US" sz="2800" b="1" dirty="0">
                <a:solidFill>
                  <a:schemeClr val="tx2"/>
                </a:solidFill>
                <a:latin typeface="Montserrat" charset="0"/>
                <a:ea typeface="Montserrat" charset="0"/>
                <a:cs typeface="Montserrat" charset="0"/>
              </a:rPr>
              <a:t>04</a:t>
            </a: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r>
              <a:rPr lang="en-US" sz="2800" b="1" dirty="0">
                <a:solidFill>
                  <a:schemeClr val="tx2"/>
                </a:solidFill>
                <a:latin typeface="Montserrat" charset="0"/>
                <a:ea typeface="Montserrat" charset="0"/>
                <a:cs typeface="Montserrat" charset="0"/>
              </a:rPr>
              <a:t>06</a:t>
            </a:r>
          </a:p>
        </p:txBody>
      </p:sp>
      <p:sp>
        <p:nvSpPr>
          <p:cNvPr id="15" name="TextBox 14"/>
          <p:cNvSpPr txBox="1"/>
          <p:nvPr/>
        </p:nvSpPr>
        <p:spPr>
          <a:xfrm rot="16200000">
            <a:off x="20136578" y="3558179"/>
            <a:ext cx="6187061" cy="400110"/>
          </a:xfrm>
          <a:prstGeom prst="rect">
            <a:avLst/>
          </a:prstGeom>
          <a:noFill/>
        </p:spPr>
        <p:txBody>
          <a:bodyPr wrap="square" rtlCol="0">
            <a:spAutoFit/>
          </a:bodyPr>
          <a:lstStyle/>
          <a:p>
            <a:r>
              <a:rPr lang="en-US" sz="2000" b="1" spc="600" dirty="0">
                <a:latin typeface="Montserrat" charset="0"/>
                <a:ea typeface="Montserrat" charset="0"/>
                <a:cs typeface="Montserrat" charset="0"/>
              </a:rPr>
              <a:t>PROJECT MOCHI</a:t>
            </a:r>
          </a:p>
        </p:txBody>
      </p:sp>
      <p:sp>
        <p:nvSpPr>
          <p:cNvPr id="19" name="TextBox 18"/>
          <p:cNvSpPr txBox="1"/>
          <p:nvPr/>
        </p:nvSpPr>
        <p:spPr>
          <a:xfrm>
            <a:off x="1957621" y="1158672"/>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LIFE OF A MOCHI</a:t>
            </a:r>
          </a:p>
        </p:txBody>
      </p:sp>
      <p:sp>
        <p:nvSpPr>
          <p:cNvPr id="10" name="TextBox 9"/>
          <p:cNvSpPr txBox="1"/>
          <p:nvPr/>
        </p:nvSpPr>
        <p:spPr>
          <a:xfrm>
            <a:off x="1979795" y="6851765"/>
            <a:ext cx="7061930" cy="2251065"/>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Mochi is vulnerable to the elements, making him frail and weak to anyone and anything. Using Mochi-ism as his advantage, he can grow or shrink to escape his enemies.</a:t>
            </a:r>
          </a:p>
        </p:txBody>
      </p:sp>
      <p:sp>
        <p:nvSpPr>
          <p:cNvPr id="16" name="TextBox 15">
            <a:extLst>
              <a:ext uri="{FF2B5EF4-FFF2-40B4-BE49-F238E27FC236}">
                <a16:creationId xmlns:a16="http://schemas.microsoft.com/office/drawing/2014/main" id="{AD1540C9-0357-5148-B810-717D514E8EC0}"/>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charset="0"/>
                <a:ea typeface="Roboto" panose="02000000000000000000" pitchFamily="2" charset="0"/>
                <a:cs typeface="Roboto" panose="02000000000000000000" pitchFamily="2" charset="0"/>
              </a:rPr>
              <a:t>Introduction</a:t>
            </a:r>
          </a:p>
        </p:txBody>
      </p:sp>
      <p:sp>
        <p:nvSpPr>
          <p:cNvPr id="22" name="TextBox 21">
            <a:extLst>
              <a:ext uri="{FF2B5EF4-FFF2-40B4-BE49-F238E27FC236}">
                <a16:creationId xmlns:a16="http://schemas.microsoft.com/office/drawing/2014/main" id="{A4F4DB8D-81D7-324F-9302-EED0F656BA93}"/>
              </a:ext>
            </a:extLst>
          </p:cNvPr>
          <p:cNvSpPr txBox="1"/>
          <p:nvPr/>
        </p:nvSpPr>
        <p:spPr>
          <a:xfrm>
            <a:off x="8010697" y="12725400"/>
            <a:ext cx="1993898" cy="369332"/>
          </a:xfrm>
          <a:prstGeom prst="rect">
            <a:avLst/>
          </a:prstGeom>
          <a:noFill/>
        </p:spPr>
        <p:txBody>
          <a:bodyPr wrap="square" rtlCol="0">
            <a:spAutoFit/>
          </a:bodyPr>
          <a:lstStyle/>
          <a:p>
            <a:pPr algn="ctr"/>
            <a:r>
              <a:rPr lang="en-US" sz="1800" b="1" dirty="0">
                <a:solidFill>
                  <a:schemeClr val="tx2"/>
                </a:solidFill>
                <a:latin typeface="Montserrat ExtraBold" pitchFamily="2" charset="77"/>
                <a:ea typeface="Roboto" panose="02000000000000000000" pitchFamily="2" charset="0"/>
                <a:cs typeface="Roboto" panose="02000000000000000000" pitchFamily="2" charset="0"/>
              </a:rPr>
              <a:t>Game Concept</a:t>
            </a:r>
          </a:p>
        </p:txBody>
      </p:sp>
      <p:sp>
        <p:nvSpPr>
          <p:cNvPr id="23" name="TextBox 22">
            <a:extLst>
              <a:ext uri="{FF2B5EF4-FFF2-40B4-BE49-F238E27FC236}">
                <a16:creationId xmlns:a16="http://schemas.microsoft.com/office/drawing/2014/main" id="{42F0DAFA-C8A4-1247-905A-37E0729AAACB}"/>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24" name="TextBox 23">
            <a:extLst>
              <a:ext uri="{FF2B5EF4-FFF2-40B4-BE49-F238E27FC236}">
                <a16:creationId xmlns:a16="http://schemas.microsoft.com/office/drawing/2014/main" id="{B483B5F8-62D5-AF40-8CFA-9307BA280BB4}"/>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25" name="TextBox 24">
            <a:extLst>
              <a:ext uri="{FF2B5EF4-FFF2-40B4-BE49-F238E27FC236}">
                <a16:creationId xmlns:a16="http://schemas.microsoft.com/office/drawing/2014/main" id="{6DDF6A41-6E03-0C46-B208-83E9BBB19C8F}"/>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spTree>
    <p:extLst>
      <p:ext uri="{BB962C8B-B14F-4D97-AF65-F5344CB8AC3E}">
        <p14:creationId xmlns:p14="http://schemas.microsoft.com/office/powerpoint/2010/main" val="661700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674600" y="673848"/>
            <a:ext cx="24141960" cy="3770263"/>
          </a:xfrm>
          <a:prstGeom prst="rect">
            <a:avLst/>
          </a:prstGeom>
          <a:noFill/>
        </p:spPr>
        <p:txBody>
          <a:bodyPr wrap="square" rtlCol="0">
            <a:spAutoFit/>
          </a:bodyPr>
          <a:lstStyle/>
          <a:p>
            <a:r>
              <a:rPr lang="en-US" sz="23900" b="1" dirty="0">
                <a:solidFill>
                  <a:srgbClr val="F7F7F7"/>
                </a:solidFill>
                <a:latin typeface="Montserrat" charset="0"/>
                <a:ea typeface="Montserrat" charset="0"/>
                <a:cs typeface="Montserrat" charset="0"/>
              </a:rPr>
              <a:t>Unique</a:t>
            </a:r>
          </a:p>
        </p:txBody>
      </p:sp>
      <p:sp>
        <p:nvSpPr>
          <p:cNvPr id="9" name="TextBox 8"/>
          <p:cNvSpPr txBox="1"/>
          <p:nvPr/>
        </p:nvSpPr>
        <p:spPr>
          <a:xfrm>
            <a:off x="1979795" y="1752600"/>
            <a:ext cx="16686403" cy="3170099"/>
          </a:xfrm>
          <a:prstGeom prst="rect">
            <a:avLst/>
          </a:prstGeom>
          <a:noFill/>
        </p:spPr>
        <p:txBody>
          <a:bodyPr wrap="square" rtlCol="0">
            <a:spAutoFit/>
          </a:bodyPr>
          <a:lstStyle/>
          <a:p>
            <a:r>
              <a:rPr lang="en-US" sz="10000" b="1" dirty="0">
                <a:solidFill>
                  <a:schemeClr val="tx2"/>
                </a:solidFill>
                <a:latin typeface="Montserrat" charset="0"/>
                <a:ea typeface="Montserrat" charset="0"/>
                <a:cs typeface="Montserrat" charset="0"/>
              </a:rPr>
              <a:t>Unique selling </a:t>
            </a:r>
          </a:p>
          <a:p>
            <a:r>
              <a:rPr lang="en-US" sz="10000" b="1" dirty="0">
                <a:solidFill>
                  <a:schemeClr val="tx2"/>
                </a:solidFill>
                <a:latin typeface="Montserrat" charset="0"/>
                <a:ea typeface="Montserrat" charset="0"/>
                <a:cs typeface="Montserrat" charset="0"/>
              </a:rPr>
              <a:t>point.</a:t>
            </a:r>
          </a:p>
        </p:txBody>
      </p:sp>
      <p:sp>
        <p:nvSpPr>
          <p:cNvPr id="10" name="TextBox 9"/>
          <p:cNvSpPr txBox="1"/>
          <p:nvPr/>
        </p:nvSpPr>
        <p:spPr>
          <a:xfrm>
            <a:off x="1979795" y="7251356"/>
            <a:ext cx="7061930" cy="1143070"/>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Let the player experience how to survive with limited resources and think about ways to solve each level.</a:t>
            </a:r>
          </a:p>
        </p:txBody>
      </p:sp>
      <p:sp>
        <p:nvSpPr>
          <p:cNvPr id="13" name="TextBox 12"/>
          <p:cNvSpPr txBox="1"/>
          <p:nvPr/>
        </p:nvSpPr>
        <p:spPr>
          <a:xfrm rot="16200000">
            <a:off x="20165426" y="5027812"/>
            <a:ext cx="3631448" cy="1446550"/>
          </a:xfrm>
          <a:prstGeom prst="rect">
            <a:avLst/>
          </a:prstGeom>
          <a:noFill/>
        </p:spPr>
        <p:txBody>
          <a:bodyPr wrap="square" rtlCol="0">
            <a:spAutoFit/>
          </a:bodyPr>
          <a:lstStyle/>
          <a:p>
            <a:pPr algn="ctr"/>
            <a:r>
              <a:rPr lang="en-US" sz="8800" b="1" dirty="0">
                <a:solidFill>
                  <a:schemeClr val="tx2"/>
                </a:solidFill>
                <a:latin typeface="Montserrat" charset="0"/>
                <a:ea typeface="Montserrat" charset="0"/>
                <a:cs typeface="Montserrat" charset="0"/>
              </a:rPr>
              <a:t>02</a:t>
            </a:r>
          </a:p>
        </p:txBody>
      </p:sp>
      <p:sp>
        <p:nvSpPr>
          <p:cNvPr id="14" name="TextBox 13"/>
          <p:cNvSpPr txBox="1"/>
          <p:nvPr/>
        </p:nvSpPr>
        <p:spPr>
          <a:xfrm>
            <a:off x="21226229" y="8204838"/>
            <a:ext cx="1694096" cy="3970318"/>
          </a:xfrm>
          <a:prstGeom prst="rect">
            <a:avLst/>
          </a:prstGeom>
          <a:noFill/>
        </p:spPr>
        <p:txBody>
          <a:bodyPr wrap="square" rtlCol="0">
            <a:spAutoFit/>
          </a:bodyPr>
          <a:lstStyle/>
          <a:p>
            <a:pPr algn="ctr"/>
            <a:r>
              <a:rPr lang="en-US" sz="2800" b="1" dirty="0">
                <a:solidFill>
                  <a:schemeClr val="tx2"/>
                </a:solidFill>
                <a:latin typeface="Montserrat" charset="0"/>
                <a:ea typeface="Montserrat" charset="0"/>
                <a:cs typeface="Montserrat" charset="0"/>
              </a:rPr>
              <a:t>04</a:t>
            </a: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r>
              <a:rPr lang="en-US" sz="2800" b="1" dirty="0">
                <a:solidFill>
                  <a:schemeClr val="tx2"/>
                </a:solidFill>
                <a:latin typeface="Montserrat" charset="0"/>
                <a:ea typeface="Montserrat" charset="0"/>
                <a:cs typeface="Montserrat" charset="0"/>
              </a:rPr>
              <a:t>06</a:t>
            </a: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p:txBody>
      </p:sp>
      <p:sp>
        <p:nvSpPr>
          <p:cNvPr id="15" name="TextBox 14"/>
          <p:cNvSpPr txBox="1"/>
          <p:nvPr/>
        </p:nvSpPr>
        <p:spPr>
          <a:xfrm rot="16200000">
            <a:off x="20136578" y="3558179"/>
            <a:ext cx="6187061" cy="400110"/>
          </a:xfrm>
          <a:prstGeom prst="rect">
            <a:avLst/>
          </a:prstGeom>
          <a:noFill/>
        </p:spPr>
        <p:txBody>
          <a:bodyPr wrap="square" rtlCol="0">
            <a:spAutoFit/>
          </a:bodyPr>
          <a:lstStyle/>
          <a:p>
            <a:r>
              <a:rPr lang="en-US" sz="2000" b="1" spc="600" dirty="0">
                <a:latin typeface="Montserrat" charset="0"/>
                <a:ea typeface="Montserrat" charset="0"/>
                <a:cs typeface="Montserrat" charset="0"/>
              </a:rPr>
              <a:t>PROJECT MOCHI</a:t>
            </a:r>
          </a:p>
        </p:txBody>
      </p:sp>
      <p:sp>
        <p:nvSpPr>
          <p:cNvPr id="19" name="TextBox 18"/>
          <p:cNvSpPr txBox="1"/>
          <p:nvPr/>
        </p:nvSpPr>
        <p:spPr>
          <a:xfrm>
            <a:off x="1957621" y="1158672"/>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TO DO OR NOT TO DO</a:t>
            </a:r>
          </a:p>
        </p:txBody>
      </p:sp>
      <p:pic>
        <p:nvPicPr>
          <p:cNvPr id="26" name="Picture Placeholder 7">
            <a:extLst>
              <a:ext uri="{FF2B5EF4-FFF2-40B4-BE49-F238E27FC236}">
                <a16:creationId xmlns:a16="http://schemas.microsoft.com/office/drawing/2014/main" id="{E572D7D2-F369-3D4B-A72E-5FFDE6CBEB1D}"/>
              </a:ext>
            </a:extLst>
          </p:cNvPr>
          <p:cNvPicPr>
            <a:picLocks noGrp="1" noChangeAspect="1"/>
          </p:cNvPicPr>
          <p:nvPr>
            <p:ph type="pic" sz="quarter" idx="10"/>
          </p:nvPr>
        </p:nvPicPr>
        <p:blipFill>
          <a:blip r:embed="rId3"/>
          <a:srcRect t="7115" b="7115"/>
          <a:stretch>
            <a:fillRect/>
          </a:stretch>
        </p:blipFill>
        <p:spPr>
          <a:xfrm>
            <a:off x="10704176" y="3297336"/>
            <a:ext cx="10553700" cy="9051110"/>
          </a:xfrm>
          <a:prstGeom prst="rect">
            <a:avLst/>
          </a:prstGeom>
        </p:spPr>
      </p:pic>
      <p:sp>
        <p:nvSpPr>
          <p:cNvPr id="29" name="TextBox 28">
            <a:extLst>
              <a:ext uri="{FF2B5EF4-FFF2-40B4-BE49-F238E27FC236}">
                <a16:creationId xmlns:a16="http://schemas.microsoft.com/office/drawing/2014/main" id="{B90234DD-90AB-834B-BF35-4477A57B14A7}"/>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charset="0"/>
                <a:ea typeface="Roboto" panose="02000000000000000000" pitchFamily="2" charset="0"/>
                <a:cs typeface="Roboto" panose="02000000000000000000" pitchFamily="2" charset="0"/>
              </a:rPr>
              <a:t>Introduction</a:t>
            </a:r>
          </a:p>
        </p:txBody>
      </p:sp>
      <p:sp>
        <p:nvSpPr>
          <p:cNvPr id="30" name="TextBox 29">
            <a:extLst>
              <a:ext uri="{FF2B5EF4-FFF2-40B4-BE49-F238E27FC236}">
                <a16:creationId xmlns:a16="http://schemas.microsoft.com/office/drawing/2014/main" id="{055EE6AE-79A4-354A-9996-E7B6E17B88DA}"/>
              </a:ext>
            </a:extLst>
          </p:cNvPr>
          <p:cNvSpPr txBox="1"/>
          <p:nvPr/>
        </p:nvSpPr>
        <p:spPr>
          <a:xfrm>
            <a:off x="8010697" y="12725400"/>
            <a:ext cx="1993898" cy="369332"/>
          </a:xfrm>
          <a:prstGeom prst="rect">
            <a:avLst/>
          </a:prstGeom>
          <a:noFill/>
        </p:spPr>
        <p:txBody>
          <a:bodyPr wrap="square" rtlCol="0">
            <a:spAutoFit/>
          </a:bodyPr>
          <a:lstStyle/>
          <a:p>
            <a:pPr algn="ctr"/>
            <a:r>
              <a:rPr lang="en-US" sz="1800" b="1" dirty="0">
                <a:solidFill>
                  <a:schemeClr val="tx2"/>
                </a:solidFill>
                <a:latin typeface="Montserrat ExtraBold" pitchFamily="2" charset="77"/>
                <a:ea typeface="Roboto" panose="02000000000000000000" pitchFamily="2" charset="0"/>
                <a:cs typeface="Roboto" panose="02000000000000000000" pitchFamily="2" charset="0"/>
              </a:rPr>
              <a:t>Game Concept</a:t>
            </a:r>
          </a:p>
        </p:txBody>
      </p:sp>
      <p:sp>
        <p:nvSpPr>
          <p:cNvPr id="31" name="TextBox 30">
            <a:extLst>
              <a:ext uri="{FF2B5EF4-FFF2-40B4-BE49-F238E27FC236}">
                <a16:creationId xmlns:a16="http://schemas.microsoft.com/office/drawing/2014/main" id="{A60B0BD1-E439-6A45-A2AE-684EA4FF9975}"/>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32" name="TextBox 31">
            <a:extLst>
              <a:ext uri="{FF2B5EF4-FFF2-40B4-BE49-F238E27FC236}">
                <a16:creationId xmlns:a16="http://schemas.microsoft.com/office/drawing/2014/main" id="{C0F64A52-C14E-2B49-B8AA-0F01AFECF781}"/>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33" name="TextBox 32">
            <a:extLst>
              <a:ext uri="{FF2B5EF4-FFF2-40B4-BE49-F238E27FC236}">
                <a16:creationId xmlns:a16="http://schemas.microsoft.com/office/drawing/2014/main" id="{B157B71B-7E87-1543-B57D-6A0048DDEC99}"/>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spTree>
    <p:extLst>
      <p:ext uri="{BB962C8B-B14F-4D97-AF65-F5344CB8AC3E}">
        <p14:creationId xmlns:p14="http://schemas.microsoft.com/office/powerpoint/2010/main" val="325225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24280" y="5042119"/>
            <a:ext cx="4692545" cy="3631763"/>
          </a:xfrm>
          <a:prstGeom prst="rect">
            <a:avLst/>
          </a:prstGeom>
          <a:noFill/>
        </p:spPr>
        <p:txBody>
          <a:bodyPr wrap="square" rtlCol="0">
            <a:spAutoFit/>
          </a:bodyPr>
          <a:lstStyle/>
          <a:p>
            <a:r>
              <a:rPr lang="en-US" sz="11500" b="1" dirty="0">
                <a:solidFill>
                  <a:schemeClr val="tx2"/>
                </a:solidFill>
                <a:latin typeface="Montserrat" charset="0"/>
                <a:ea typeface="Montserrat" charset="0"/>
                <a:cs typeface="Montserrat" charset="0"/>
              </a:rPr>
              <a:t>Team</a:t>
            </a:r>
          </a:p>
          <a:p>
            <a:r>
              <a:rPr lang="en-US" sz="11500" b="1" dirty="0">
                <a:solidFill>
                  <a:schemeClr val="tx2"/>
                </a:solidFill>
                <a:latin typeface="Montserrat" charset="0"/>
                <a:ea typeface="Montserrat" charset="0"/>
                <a:cs typeface="Montserrat" charset="0"/>
              </a:rPr>
              <a:t>Logo.</a:t>
            </a:r>
          </a:p>
        </p:txBody>
      </p:sp>
      <p:sp>
        <p:nvSpPr>
          <p:cNvPr id="16" name="TextBox 15"/>
          <p:cNvSpPr txBox="1"/>
          <p:nvPr/>
        </p:nvSpPr>
        <p:spPr>
          <a:xfrm rot="16200000">
            <a:off x="-1120596" y="5019184"/>
            <a:ext cx="6187061" cy="400110"/>
          </a:xfrm>
          <a:prstGeom prst="rect">
            <a:avLst/>
          </a:prstGeom>
          <a:noFill/>
        </p:spPr>
        <p:txBody>
          <a:bodyPr wrap="square" rtlCol="0">
            <a:spAutoFit/>
          </a:bodyPr>
          <a:lstStyle/>
          <a:p>
            <a:r>
              <a:rPr lang="en-US" sz="2000" b="1" spc="600" dirty="0">
                <a:latin typeface="Montserrat" charset="0"/>
                <a:ea typeface="Montserrat" charset="0"/>
                <a:cs typeface="Montserrat" charset="0"/>
              </a:rPr>
              <a:t>INTRODUCTION</a:t>
            </a:r>
          </a:p>
        </p:txBody>
      </p:sp>
      <p:sp>
        <p:nvSpPr>
          <p:cNvPr id="9" name="TextBox 8"/>
          <p:cNvSpPr txBox="1"/>
          <p:nvPr/>
        </p:nvSpPr>
        <p:spPr>
          <a:xfrm>
            <a:off x="2924281" y="4580454"/>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mochi</a:t>
            </a:r>
          </a:p>
        </p:txBody>
      </p:sp>
      <p:sp>
        <p:nvSpPr>
          <p:cNvPr id="5" name="TextBox 4">
            <a:extLst>
              <a:ext uri="{FF2B5EF4-FFF2-40B4-BE49-F238E27FC236}">
                <a16:creationId xmlns:a16="http://schemas.microsoft.com/office/drawing/2014/main" id="{8BE41ED1-88CD-2440-8F75-C6D3862EAFDE}"/>
              </a:ext>
            </a:extLst>
          </p:cNvPr>
          <p:cNvSpPr txBox="1"/>
          <p:nvPr/>
        </p:nvSpPr>
        <p:spPr>
          <a:xfrm rot="16200000">
            <a:off x="20165426" y="5027812"/>
            <a:ext cx="3631448" cy="1446550"/>
          </a:xfrm>
          <a:prstGeom prst="rect">
            <a:avLst/>
          </a:prstGeom>
          <a:noFill/>
        </p:spPr>
        <p:txBody>
          <a:bodyPr wrap="square" rtlCol="0">
            <a:spAutoFit/>
          </a:bodyPr>
          <a:lstStyle/>
          <a:p>
            <a:pPr algn="ctr"/>
            <a:r>
              <a:rPr lang="en-US" sz="8800" b="1" dirty="0">
                <a:solidFill>
                  <a:schemeClr val="tx2"/>
                </a:solidFill>
                <a:latin typeface="Montserrat" charset="0"/>
                <a:ea typeface="Montserrat" charset="0"/>
                <a:cs typeface="Montserrat" charset="0"/>
              </a:rPr>
              <a:t>04</a:t>
            </a:r>
          </a:p>
        </p:txBody>
      </p:sp>
      <p:sp>
        <p:nvSpPr>
          <p:cNvPr id="6" name="TextBox 5">
            <a:extLst>
              <a:ext uri="{FF2B5EF4-FFF2-40B4-BE49-F238E27FC236}">
                <a16:creationId xmlns:a16="http://schemas.microsoft.com/office/drawing/2014/main" id="{A8748C7B-4FF9-D64E-966A-132A9B3A801C}"/>
              </a:ext>
            </a:extLst>
          </p:cNvPr>
          <p:cNvSpPr txBox="1"/>
          <p:nvPr/>
        </p:nvSpPr>
        <p:spPr>
          <a:xfrm>
            <a:off x="21226229" y="8204838"/>
            <a:ext cx="1694096" cy="3970318"/>
          </a:xfrm>
          <a:prstGeom prst="rect">
            <a:avLst/>
          </a:prstGeom>
          <a:noFill/>
        </p:spPr>
        <p:txBody>
          <a:bodyPr wrap="square" rtlCol="0">
            <a:spAutoFit/>
          </a:bodyPr>
          <a:lstStyle/>
          <a:p>
            <a:pPr algn="ctr"/>
            <a:r>
              <a:rPr lang="en-US" sz="2800" b="1" dirty="0">
                <a:solidFill>
                  <a:schemeClr val="tx2"/>
                </a:solidFill>
                <a:latin typeface="Montserrat" charset="0"/>
                <a:ea typeface="Montserrat" charset="0"/>
                <a:cs typeface="Montserrat" charset="0"/>
              </a:rPr>
              <a:t>06</a:t>
            </a: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9F2DE7B2-E9E1-2C48-BA69-ADD49E251D54}"/>
              </a:ext>
            </a:extLst>
          </p:cNvPr>
          <p:cNvSpPr txBox="1"/>
          <p:nvPr/>
        </p:nvSpPr>
        <p:spPr>
          <a:xfrm rot="16200000">
            <a:off x="20136578" y="3558179"/>
            <a:ext cx="6187061" cy="400110"/>
          </a:xfrm>
          <a:prstGeom prst="rect">
            <a:avLst/>
          </a:prstGeom>
          <a:noFill/>
        </p:spPr>
        <p:txBody>
          <a:bodyPr wrap="square" rtlCol="0">
            <a:spAutoFit/>
          </a:bodyPr>
          <a:lstStyle/>
          <a:p>
            <a:r>
              <a:rPr lang="en-US" sz="2000" b="1" spc="600" dirty="0">
                <a:latin typeface="Montserrat" charset="0"/>
                <a:ea typeface="Montserrat" charset="0"/>
                <a:cs typeface="Montserrat" charset="0"/>
              </a:rPr>
              <a:t>PROJECT MOCHI</a:t>
            </a:r>
          </a:p>
        </p:txBody>
      </p:sp>
      <p:pic>
        <p:nvPicPr>
          <p:cNvPr id="13" name="Picture Placeholder 21">
            <a:extLst>
              <a:ext uri="{FF2B5EF4-FFF2-40B4-BE49-F238E27FC236}">
                <a16:creationId xmlns:a16="http://schemas.microsoft.com/office/drawing/2014/main" id="{8F735776-133C-0D42-9CC8-381A26BCA767}"/>
              </a:ext>
            </a:extLst>
          </p:cNvPr>
          <p:cNvPicPr>
            <a:picLocks noChangeAspect="1"/>
          </p:cNvPicPr>
          <p:nvPr/>
        </p:nvPicPr>
        <p:blipFill>
          <a:blip r:embed="rId2"/>
          <a:srcRect l="8777" r="8777"/>
          <a:stretch>
            <a:fillRect/>
          </a:stretch>
        </p:blipFill>
        <p:spPr>
          <a:xfrm>
            <a:off x="10704176" y="3297336"/>
            <a:ext cx="10553700" cy="9051110"/>
          </a:xfrm>
          <a:prstGeom prst="rect">
            <a:avLst/>
          </a:prstGeom>
        </p:spPr>
      </p:pic>
      <p:sp>
        <p:nvSpPr>
          <p:cNvPr id="11" name="Rectangle 10">
            <a:extLst>
              <a:ext uri="{FF2B5EF4-FFF2-40B4-BE49-F238E27FC236}">
                <a16:creationId xmlns:a16="http://schemas.microsoft.com/office/drawing/2014/main" id="{C377C632-18A4-2842-8F82-17CE357719B5}"/>
              </a:ext>
            </a:extLst>
          </p:cNvPr>
          <p:cNvSpPr/>
          <p:nvPr/>
        </p:nvSpPr>
        <p:spPr>
          <a:xfrm>
            <a:off x="10704175" y="9605246"/>
            <a:ext cx="2743200" cy="274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hape 2541">
            <a:extLst>
              <a:ext uri="{FF2B5EF4-FFF2-40B4-BE49-F238E27FC236}">
                <a16:creationId xmlns:a16="http://schemas.microsoft.com/office/drawing/2014/main" id="{46255EFC-B24D-8B41-A63F-A3FCA887DC09}"/>
              </a:ext>
            </a:extLst>
          </p:cNvPr>
          <p:cNvSpPr/>
          <p:nvPr/>
        </p:nvSpPr>
        <p:spPr>
          <a:xfrm>
            <a:off x="11319182" y="10219729"/>
            <a:ext cx="1520755" cy="1520755"/>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 name="TextBox 13">
            <a:extLst>
              <a:ext uri="{FF2B5EF4-FFF2-40B4-BE49-F238E27FC236}">
                <a16:creationId xmlns:a16="http://schemas.microsoft.com/office/drawing/2014/main" id="{9B975E0D-8F42-5749-8419-59D3C5B3C7F9}"/>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charset="0"/>
                <a:ea typeface="Roboto" panose="02000000000000000000" pitchFamily="2" charset="0"/>
                <a:cs typeface="Roboto" panose="02000000000000000000" pitchFamily="2" charset="0"/>
              </a:rPr>
              <a:t>Introduction</a:t>
            </a:r>
          </a:p>
        </p:txBody>
      </p:sp>
      <p:sp>
        <p:nvSpPr>
          <p:cNvPr id="15" name="TextBox 14">
            <a:extLst>
              <a:ext uri="{FF2B5EF4-FFF2-40B4-BE49-F238E27FC236}">
                <a16:creationId xmlns:a16="http://schemas.microsoft.com/office/drawing/2014/main" id="{C7FC0000-53FC-0C47-A627-873DFEEC1525}"/>
              </a:ext>
            </a:extLst>
          </p:cNvPr>
          <p:cNvSpPr txBox="1"/>
          <p:nvPr/>
        </p:nvSpPr>
        <p:spPr>
          <a:xfrm>
            <a:off x="8010697" y="12725400"/>
            <a:ext cx="1993898" cy="369332"/>
          </a:xfrm>
          <a:prstGeom prst="rect">
            <a:avLst/>
          </a:prstGeom>
          <a:noFill/>
        </p:spPr>
        <p:txBody>
          <a:bodyPr wrap="square" rtlCol="0">
            <a:spAutoFit/>
          </a:bodyPr>
          <a:lstStyle/>
          <a:p>
            <a:pPr algn="ctr"/>
            <a:r>
              <a:rPr lang="en-US" sz="1800" b="1" dirty="0">
                <a:solidFill>
                  <a:schemeClr val="tx2"/>
                </a:solidFill>
                <a:latin typeface="Montserrat ExtraBold" pitchFamily="2" charset="77"/>
                <a:ea typeface="Roboto" panose="02000000000000000000" pitchFamily="2" charset="0"/>
                <a:cs typeface="Roboto" panose="02000000000000000000" pitchFamily="2" charset="0"/>
              </a:rPr>
              <a:t>Game Concept</a:t>
            </a:r>
          </a:p>
        </p:txBody>
      </p:sp>
      <p:sp>
        <p:nvSpPr>
          <p:cNvPr id="17" name="TextBox 16">
            <a:extLst>
              <a:ext uri="{FF2B5EF4-FFF2-40B4-BE49-F238E27FC236}">
                <a16:creationId xmlns:a16="http://schemas.microsoft.com/office/drawing/2014/main" id="{1170FD60-FD88-7E4A-AF3C-E8F316FCCC93}"/>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18" name="TextBox 17">
            <a:extLst>
              <a:ext uri="{FF2B5EF4-FFF2-40B4-BE49-F238E27FC236}">
                <a16:creationId xmlns:a16="http://schemas.microsoft.com/office/drawing/2014/main" id="{FA32A19C-8A3F-8C43-A997-B6B2D38E6AB1}"/>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19" name="TextBox 18">
            <a:extLst>
              <a:ext uri="{FF2B5EF4-FFF2-40B4-BE49-F238E27FC236}">
                <a16:creationId xmlns:a16="http://schemas.microsoft.com/office/drawing/2014/main" id="{A694DBB9-F660-CA4D-A892-935553A45EEE}"/>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spTree>
    <p:extLst>
      <p:ext uri="{BB962C8B-B14F-4D97-AF65-F5344CB8AC3E}">
        <p14:creationId xmlns:p14="http://schemas.microsoft.com/office/powerpoint/2010/main" val="2333322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24280" y="5042119"/>
            <a:ext cx="4692545" cy="3631763"/>
          </a:xfrm>
          <a:prstGeom prst="rect">
            <a:avLst/>
          </a:prstGeom>
          <a:noFill/>
        </p:spPr>
        <p:txBody>
          <a:bodyPr wrap="square" rtlCol="0">
            <a:spAutoFit/>
          </a:bodyPr>
          <a:lstStyle/>
          <a:p>
            <a:r>
              <a:rPr lang="en-US" sz="11500" b="1" dirty="0">
                <a:solidFill>
                  <a:schemeClr val="tx2"/>
                </a:solidFill>
                <a:latin typeface="Montserrat" charset="0"/>
                <a:ea typeface="Montserrat" charset="0"/>
                <a:cs typeface="Montserrat" charset="0"/>
              </a:rPr>
              <a:t>Game</a:t>
            </a:r>
          </a:p>
          <a:p>
            <a:r>
              <a:rPr lang="en-US" sz="11500" b="1" dirty="0">
                <a:solidFill>
                  <a:schemeClr val="tx2"/>
                </a:solidFill>
                <a:latin typeface="Montserrat" charset="0"/>
                <a:ea typeface="Montserrat" charset="0"/>
                <a:cs typeface="Montserrat" charset="0"/>
              </a:rPr>
              <a:t>Logo.</a:t>
            </a:r>
          </a:p>
        </p:txBody>
      </p:sp>
      <p:sp>
        <p:nvSpPr>
          <p:cNvPr id="16" name="TextBox 15"/>
          <p:cNvSpPr txBox="1"/>
          <p:nvPr/>
        </p:nvSpPr>
        <p:spPr>
          <a:xfrm rot="16200000">
            <a:off x="-1120596" y="5019184"/>
            <a:ext cx="6187061" cy="400110"/>
          </a:xfrm>
          <a:prstGeom prst="rect">
            <a:avLst/>
          </a:prstGeom>
          <a:noFill/>
        </p:spPr>
        <p:txBody>
          <a:bodyPr wrap="square" rtlCol="0">
            <a:spAutoFit/>
          </a:bodyPr>
          <a:lstStyle/>
          <a:p>
            <a:r>
              <a:rPr lang="en-US" sz="2000" b="1" spc="600" dirty="0">
                <a:latin typeface="Montserrat" charset="0"/>
                <a:ea typeface="Montserrat" charset="0"/>
                <a:cs typeface="Montserrat" charset="0"/>
              </a:rPr>
              <a:t>INTRODUCTION</a:t>
            </a:r>
          </a:p>
        </p:txBody>
      </p:sp>
      <p:sp>
        <p:nvSpPr>
          <p:cNvPr id="9" name="TextBox 8"/>
          <p:cNvSpPr txBox="1"/>
          <p:nvPr/>
        </p:nvSpPr>
        <p:spPr>
          <a:xfrm>
            <a:off x="2924281" y="4580454"/>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mochi</a:t>
            </a:r>
          </a:p>
        </p:txBody>
      </p:sp>
      <p:sp>
        <p:nvSpPr>
          <p:cNvPr id="10" name="TextBox 9">
            <a:extLst>
              <a:ext uri="{FF2B5EF4-FFF2-40B4-BE49-F238E27FC236}">
                <a16:creationId xmlns:a16="http://schemas.microsoft.com/office/drawing/2014/main" id="{B6B529B9-F97A-ED43-AA9B-2834D6C5AA55}"/>
              </a:ext>
            </a:extLst>
          </p:cNvPr>
          <p:cNvSpPr txBox="1"/>
          <p:nvPr/>
        </p:nvSpPr>
        <p:spPr>
          <a:xfrm rot="16200000">
            <a:off x="20165426" y="5027812"/>
            <a:ext cx="3631448" cy="1446550"/>
          </a:xfrm>
          <a:prstGeom prst="rect">
            <a:avLst/>
          </a:prstGeom>
          <a:noFill/>
        </p:spPr>
        <p:txBody>
          <a:bodyPr wrap="square" rtlCol="0">
            <a:spAutoFit/>
          </a:bodyPr>
          <a:lstStyle/>
          <a:p>
            <a:pPr algn="ctr"/>
            <a:r>
              <a:rPr lang="en-US" sz="8800" b="1" dirty="0">
                <a:solidFill>
                  <a:schemeClr val="tx2"/>
                </a:solidFill>
                <a:latin typeface="Montserrat" charset="0"/>
                <a:ea typeface="Montserrat" charset="0"/>
                <a:cs typeface="Montserrat" charset="0"/>
              </a:rPr>
              <a:t>06</a:t>
            </a:r>
          </a:p>
        </p:txBody>
      </p:sp>
      <p:sp>
        <p:nvSpPr>
          <p:cNvPr id="12" name="TextBox 11">
            <a:extLst>
              <a:ext uri="{FF2B5EF4-FFF2-40B4-BE49-F238E27FC236}">
                <a16:creationId xmlns:a16="http://schemas.microsoft.com/office/drawing/2014/main" id="{C8F8255E-5280-F746-848A-CDABB8E86859}"/>
              </a:ext>
            </a:extLst>
          </p:cNvPr>
          <p:cNvSpPr txBox="1"/>
          <p:nvPr/>
        </p:nvSpPr>
        <p:spPr>
          <a:xfrm rot="16200000">
            <a:off x="20136578" y="3558179"/>
            <a:ext cx="6187061" cy="400110"/>
          </a:xfrm>
          <a:prstGeom prst="rect">
            <a:avLst/>
          </a:prstGeom>
          <a:noFill/>
        </p:spPr>
        <p:txBody>
          <a:bodyPr wrap="square" rtlCol="0">
            <a:spAutoFit/>
          </a:bodyPr>
          <a:lstStyle/>
          <a:p>
            <a:r>
              <a:rPr lang="en-US" sz="2000" b="1" spc="600" dirty="0">
                <a:latin typeface="Montserrat" charset="0"/>
                <a:ea typeface="Montserrat" charset="0"/>
                <a:cs typeface="Montserrat" charset="0"/>
              </a:rPr>
              <a:t>PROJECT MOCHI</a:t>
            </a:r>
          </a:p>
        </p:txBody>
      </p:sp>
      <p:sp>
        <p:nvSpPr>
          <p:cNvPr id="20" name="TextBox 19">
            <a:extLst>
              <a:ext uri="{FF2B5EF4-FFF2-40B4-BE49-F238E27FC236}">
                <a16:creationId xmlns:a16="http://schemas.microsoft.com/office/drawing/2014/main" id="{0B2F6029-0874-CE42-943E-3D7AA26D0202}"/>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charset="0"/>
                <a:ea typeface="Roboto" panose="02000000000000000000" pitchFamily="2" charset="0"/>
                <a:cs typeface="Roboto" panose="02000000000000000000" pitchFamily="2" charset="0"/>
              </a:rPr>
              <a:t>Introduction</a:t>
            </a:r>
          </a:p>
        </p:txBody>
      </p:sp>
      <p:sp>
        <p:nvSpPr>
          <p:cNvPr id="21" name="TextBox 20">
            <a:extLst>
              <a:ext uri="{FF2B5EF4-FFF2-40B4-BE49-F238E27FC236}">
                <a16:creationId xmlns:a16="http://schemas.microsoft.com/office/drawing/2014/main" id="{B5213D80-649A-534C-ACB4-EB9E1A96998E}"/>
              </a:ext>
            </a:extLst>
          </p:cNvPr>
          <p:cNvSpPr txBox="1"/>
          <p:nvPr/>
        </p:nvSpPr>
        <p:spPr>
          <a:xfrm>
            <a:off x="8010697" y="12725400"/>
            <a:ext cx="1993898" cy="369332"/>
          </a:xfrm>
          <a:prstGeom prst="rect">
            <a:avLst/>
          </a:prstGeom>
          <a:noFill/>
        </p:spPr>
        <p:txBody>
          <a:bodyPr wrap="square" rtlCol="0">
            <a:spAutoFit/>
          </a:bodyPr>
          <a:lstStyle/>
          <a:p>
            <a:pPr algn="ctr"/>
            <a:r>
              <a:rPr lang="en-US" sz="1800" b="1" dirty="0">
                <a:solidFill>
                  <a:schemeClr val="tx2"/>
                </a:solidFill>
                <a:latin typeface="Montserrat ExtraBold" pitchFamily="2" charset="77"/>
                <a:ea typeface="Roboto" panose="02000000000000000000" pitchFamily="2" charset="0"/>
                <a:cs typeface="Roboto" panose="02000000000000000000" pitchFamily="2" charset="0"/>
              </a:rPr>
              <a:t>Game Concept</a:t>
            </a:r>
          </a:p>
        </p:txBody>
      </p:sp>
      <p:sp>
        <p:nvSpPr>
          <p:cNvPr id="22" name="TextBox 21">
            <a:extLst>
              <a:ext uri="{FF2B5EF4-FFF2-40B4-BE49-F238E27FC236}">
                <a16:creationId xmlns:a16="http://schemas.microsoft.com/office/drawing/2014/main" id="{9692D009-A33E-3D49-94D1-22EF8954A5EA}"/>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23" name="TextBox 22">
            <a:extLst>
              <a:ext uri="{FF2B5EF4-FFF2-40B4-BE49-F238E27FC236}">
                <a16:creationId xmlns:a16="http://schemas.microsoft.com/office/drawing/2014/main" id="{58AE2C63-C9F7-6041-8D7B-CE697BFD0149}"/>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24" name="TextBox 23">
            <a:extLst>
              <a:ext uri="{FF2B5EF4-FFF2-40B4-BE49-F238E27FC236}">
                <a16:creationId xmlns:a16="http://schemas.microsoft.com/office/drawing/2014/main" id="{2B327214-6195-5B4F-B913-2BA066EF003C}"/>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grpSp>
        <p:nvGrpSpPr>
          <p:cNvPr id="29" name="Group 28">
            <a:extLst>
              <a:ext uri="{FF2B5EF4-FFF2-40B4-BE49-F238E27FC236}">
                <a16:creationId xmlns:a16="http://schemas.microsoft.com/office/drawing/2014/main" id="{E386D9C2-3FB6-5E47-8DE1-BC92B19B58F0}"/>
              </a:ext>
            </a:extLst>
          </p:cNvPr>
          <p:cNvGrpSpPr/>
          <p:nvPr/>
        </p:nvGrpSpPr>
        <p:grpSpPr>
          <a:xfrm>
            <a:off x="12491943" y="5042119"/>
            <a:ext cx="6644194" cy="4733567"/>
            <a:chOff x="12491943" y="5042119"/>
            <a:chExt cx="6644194" cy="4733567"/>
          </a:xfrm>
        </p:grpSpPr>
        <p:pic>
          <p:nvPicPr>
            <p:cNvPr id="27" name="Picture 26">
              <a:extLst>
                <a:ext uri="{FF2B5EF4-FFF2-40B4-BE49-F238E27FC236}">
                  <a16:creationId xmlns:a16="http://schemas.microsoft.com/office/drawing/2014/main" id="{2069E148-E47E-8C48-AE0E-DC436343B0B6}"/>
                </a:ext>
              </a:extLst>
            </p:cNvPr>
            <p:cNvPicPr>
              <a:picLocks noChangeAspect="1"/>
            </p:cNvPicPr>
            <p:nvPr/>
          </p:nvPicPr>
          <p:blipFill>
            <a:blip r:embed="rId2"/>
            <a:stretch>
              <a:fillRect/>
            </a:stretch>
          </p:blipFill>
          <p:spPr>
            <a:xfrm>
              <a:off x="13470968" y="5042119"/>
              <a:ext cx="4686144" cy="3631762"/>
            </a:xfrm>
            <a:prstGeom prst="rect">
              <a:avLst/>
            </a:prstGeom>
          </p:spPr>
        </p:pic>
        <p:sp>
          <p:nvSpPr>
            <p:cNvPr id="28" name="TextBox 27">
              <a:extLst>
                <a:ext uri="{FF2B5EF4-FFF2-40B4-BE49-F238E27FC236}">
                  <a16:creationId xmlns:a16="http://schemas.microsoft.com/office/drawing/2014/main" id="{FE13B2A4-2D60-CB46-8E92-1805788B69F7}"/>
                </a:ext>
              </a:extLst>
            </p:cNvPr>
            <p:cNvSpPr txBox="1"/>
            <p:nvPr/>
          </p:nvSpPr>
          <p:spPr>
            <a:xfrm>
              <a:off x="12491943" y="9067800"/>
              <a:ext cx="6644194" cy="707886"/>
            </a:xfrm>
            <a:prstGeom prst="rect">
              <a:avLst/>
            </a:prstGeom>
            <a:noFill/>
          </p:spPr>
          <p:txBody>
            <a:bodyPr wrap="square" rtlCol="0">
              <a:spAutoFit/>
            </a:bodyPr>
            <a:lstStyle/>
            <a:p>
              <a:pPr algn="ctr"/>
              <a:r>
                <a:rPr lang="en-US" sz="4000" b="1" spc="600" dirty="0">
                  <a:solidFill>
                    <a:srgbClr val="43352F"/>
                  </a:solidFill>
                  <a:latin typeface="Open Sans" panose="020B0606030504020204" pitchFamily="34" charset="0"/>
                  <a:ea typeface="Open Sans" panose="020B0606030504020204" pitchFamily="34" charset="0"/>
                  <a:cs typeface="Open Sans" panose="020B0606030504020204" pitchFamily="34" charset="0"/>
                </a:rPr>
                <a:t>Who’s that mochi?</a:t>
              </a:r>
            </a:p>
          </p:txBody>
        </p:sp>
      </p:grpSp>
    </p:spTree>
    <p:extLst>
      <p:ext uri="{BB962C8B-B14F-4D97-AF65-F5344CB8AC3E}">
        <p14:creationId xmlns:p14="http://schemas.microsoft.com/office/powerpoint/2010/main" val="1053223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894669" y="2284609"/>
            <a:ext cx="11605318" cy="2215991"/>
          </a:xfrm>
          <a:prstGeom prst="rect">
            <a:avLst/>
          </a:prstGeom>
          <a:noFill/>
        </p:spPr>
        <p:txBody>
          <a:bodyPr wrap="square" rtlCol="0">
            <a:spAutoFit/>
          </a:bodyPr>
          <a:lstStyle/>
          <a:p>
            <a:r>
              <a:rPr lang="en-US" sz="13800" b="1" dirty="0">
                <a:solidFill>
                  <a:schemeClr val="tx2"/>
                </a:solidFill>
                <a:latin typeface="Montserrat" charset="0"/>
                <a:ea typeface="Montserrat" charset="0"/>
                <a:cs typeface="Montserrat" charset="0"/>
              </a:rPr>
              <a:t>Mood board</a:t>
            </a:r>
          </a:p>
        </p:txBody>
      </p:sp>
      <p:sp>
        <p:nvSpPr>
          <p:cNvPr id="24" name="TextBox 23"/>
          <p:cNvSpPr txBox="1"/>
          <p:nvPr/>
        </p:nvSpPr>
        <p:spPr>
          <a:xfrm rot="16200000">
            <a:off x="-1144050" y="2436277"/>
            <a:ext cx="6187061" cy="400110"/>
          </a:xfrm>
          <a:prstGeom prst="rect">
            <a:avLst/>
          </a:prstGeom>
          <a:noFill/>
        </p:spPr>
        <p:txBody>
          <a:bodyPr wrap="square" rtlCol="0">
            <a:spAutoFit/>
          </a:bodyPr>
          <a:lstStyle/>
          <a:p>
            <a:r>
              <a:rPr lang="en-US" sz="2000" b="1" spc="600" dirty="0">
                <a:latin typeface="Montserrat" charset="0"/>
                <a:ea typeface="Montserrat" charset="0"/>
                <a:cs typeface="Montserrat" charset="0"/>
              </a:rPr>
              <a:t>PROJECT MOCHI</a:t>
            </a:r>
          </a:p>
        </p:txBody>
      </p:sp>
      <p:sp>
        <p:nvSpPr>
          <p:cNvPr id="25" name="TextBox 24"/>
          <p:cNvSpPr txBox="1"/>
          <p:nvPr/>
        </p:nvSpPr>
        <p:spPr>
          <a:xfrm>
            <a:off x="2924281" y="1823711"/>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MOCHI.</a:t>
            </a:r>
          </a:p>
        </p:txBody>
      </p:sp>
      <p:pic>
        <p:nvPicPr>
          <p:cNvPr id="2" name="Picture 1">
            <a:extLst>
              <a:ext uri="{FF2B5EF4-FFF2-40B4-BE49-F238E27FC236}">
                <a16:creationId xmlns:a16="http://schemas.microsoft.com/office/drawing/2014/main" id="{96D4CDBC-9336-C14E-8E2F-0A0F652D1A48}"/>
              </a:ext>
            </a:extLst>
          </p:cNvPr>
          <p:cNvPicPr>
            <a:picLocks noChangeAspect="1"/>
          </p:cNvPicPr>
          <p:nvPr/>
        </p:nvPicPr>
        <p:blipFill>
          <a:blip r:embed="rId2"/>
          <a:stretch>
            <a:fillRect/>
          </a:stretch>
        </p:blipFill>
        <p:spPr>
          <a:xfrm>
            <a:off x="9211783" y="4800599"/>
            <a:ext cx="5288204" cy="7932307"/>
          </a:xfrm>
          <a:prstGeom prst="rect">
            <a:avLst/>
          </a:prstGeom>
        </p:spPr>
      </p:pic>
      <p:pic>
        <p:nvPicPr>
          <p:cNvPr id="6" name="Picture 5">
            <a:extLst>
              <a:ext uri="{FF2B5EF4-FFF2-40B4-BE49-F238E27FC236}">
                <a16:creationId xmlns:a16="http://schemas.microsoft.com/office/drawing/2014/main" id="{CD84F673-C6D5-D445-B3D0-EA9BF0320923}"/>
              </a:ext>
            </a:extLst>
          </p:cNvPr>
          <p:cNvPicPr>
            <a:picLocks noChangeAspect="1"/>
          </p:cNvPicPr>
          <p:nvPr/>
        </p:nvPicPr>
        <p:blipFill>
          <a:blip r:embed="rId3"/>
          <a:stretch>
            <a:fillRect/>
          </a:stretch>
        </p:blipFill>
        <p:spPr>
          <a:xfrm>
            <a:off x="2924305" y="4794378"/>
            <a:ext cx="5941256" cy="7938529"/>
          </a:xfrm>
          <a:prstGeom prst="rect">
            <a:avLst/>
          </a:prstGeom>
        </p:spPr>
      </p:pic>
      <p:pic>
        <p:nvPicPr>
          <p:cNvPr id="8" name="Picture 7">
            <a:extLst>
              <a:ext uri="{FF2B5EF4-FFF2-40B4-BE49-F238E27FC236}">
                <a16:creationId xmlns:a16="http://schemas.microsoft.com/office/drawing/2014/main" id="{605DD8B0-D105-BE4D-813D-C5BA3D7080AD}"/>
              </a:ext>
            </a:extLst>
          </p:cNvPr>
          <p:cNvPicPr>
            <a:picLocks noChangeAspect="1"/>
          </p:cNvPicPr>
          <p:nvPr/>
        </p:nvPicPr>
        <p:blipFill rotWithShape="1">
          <a:blip r:embed="rId4"/>
          <a:srcRect l="22924"/>
          <a:stretch/>
        </p:blipFill>
        <p:spPr>
          <a:xfrm>
            <a:off x="19881744" y="4794378"/>
            <a:ext cx="4055845" cy="7938528"/>
          </a:xfrm>
          <a:prstGeom prst="rect">
            <a:avLst/>
          </a:prstGeom>
        </p:spPr>
      </p:pic>
      <p:pic>
        <p:nvPicPr>
          <p:cNvPr id="7" name="Picture 6">
            <a:extLst>
              <a:ext uri="{FF2B5EF4-FFF2-40B4-BE49-F238E27FC236}">
                <a16:creationId xmlns:a16="http://schemas.microsoft.com/office/drawing/2014/main" id="{263C9680-37B4-854F-B15E-C7FE51E07B47}"/>
              </a:ext>
            </a:extLst>
          </p:cNvPr>
          <p:cNvPicPr>
            <a:picLocks noChangeAspect="1"/>
          </p:cNvPicPr>
          <p:nvPr/>
        </p:nvPicPr>
        <p:blipFill rotWithShape="1">
          <a:blip r:embed="rId5"/>
          <a:srcRect l="5697" r="5697"/>
          <a:stretch/>
        </p:blipFill>
        <p:spPr>
          <a:xfrm>
            <a:off x="14846209" y="4794378"/>
            <a:ext cx="4689312" cy="7938528"/>
          </a:xfrm>
          <a:prstGeom prst="rect">
            <a:avLst/>
          </a:prstGeom>
        </p:spPr>
      </p:pic>
      <p:sp>
        <p:nvSpPr>
          <p:cNvPr id="26" name="TextBox 25">
            <a:extLst>
              <a:ext uri="{FF2B5EF4-FFF2-40B4-BE49-F238E27FC236}">
                <a16:creationId xmlns:a16="http://schemas.microsoft.com/office/drawing/2014/main" id="{CA21BDD4-6F8F-ED4A-B902-2411FCF593EB}"/>
              </a:ext>
            </a:extLst>
          </p:cNvPr>
          <p:cNvSpPr txBox="1"/>
          <p:nvPr/>
        </p:nvSpPr>
        <p:spPr>
          <a:xfrm>
            <a:off x="789109" y="9308424"/>
            <a:ext cx="1788973" cy="338554"/>
          </a:xfrm>
          <a:prstGeom prst="rect">
            <a:avLst/>
          </a:prstGeom>
          <a:noFill/>
        </p:spPr>
        <p:txBody>
          <a:bodyPr wrap="square" rtlCol="0">
            <a:spAutoFit/>
          </a:bodyPr>
          <a:lstStyle/>
          <a:p>
            <a:pPr algn="r"/>
            <a:r>
              <a:rPr lang="en-US" sz="1600" dirty="0">
                <a:solidFill>
                  <a:schemeClr val="bg2">
                    <a:lumMod val="75000"/>
                  </a:schemeClr>
                </a:solidFill>
                <a:latin typeface="Montserrat" charset="0"/>
                <a:ea typeface="Roboto" panose="02000000000000000000" pitchFamily="2" charset="0"/>
                <a:cs typeface="Roboto" panose="02000000000000000000" pitchFamily="2" charset="0"/>
              </a:rPr>
              <a:t>Introduction</a:t>
            </a:r>
          </a:p>
        </p:txBody>
      </p:sp>
      <p:sp>
        <p:nvSpPr>
          <p:cNvPr id="27" name="TextBox 26">
            <a:extLst>
              <a:ext uri="{FF2B5EF4-FFF2-40B4-BE49-F238E27FC236}">
                <a16:creationId xmlns:a16="http://schemas.microsoft.com/office/drawing/2014/main" id="{BDD742EB-402C-5646-A3F5-E51827ADAB8E}"/>
              </a:ext>
            </a:extLst>
          </p:cNvPr>
          <p:cNvSpPr txBox="1"/>
          <p:nvPr/>
        </p:nvSpPr>
        <p:spPr>
          <a:xfrm>
            <a:off x="584184" y="10065216"/>
            <a:ext cx="1993898" cy="369332"/>
          </a:xfrm>
          <a:prstGeom prst="rect">
            <a:avLst/>
          </a:prstGeom>
          <a:noFill/>
        </p:spPr>
        <p:txBody>
          <a:bodyPr wrap="square" rtlCol="0">
            <a:spAutoFit/>
          </a:bodyPr>
          <a:lstStyle/>
          <a:p>
            <a:pPr algn="r"/>
            <a:r>
              <a:rPr lang="en-US" sz="1800" b="1" dirty="0">
                <a:solidFill>
                  <a:schemeClr val="tx2"/>
                </a:solidFill>
                <a:latin typeface="Montserrat ExtraBold" pitchFamily="2" charset="77"/>
                <a:ea typeface="Roboto" panose="02000000000000000000" pitchFamily="2" charset="0"/>
                <a:cs typeface="Roboto" panose="02000000000000000000" pitchFamily="2" charset="0"/>
              </a:rPr>
              <a:t>Game Concept</a:t>
            </a:r>
          </a:p>
        </p:txBody>
      </p:sp>
      <p:sp>
        <p:nvSpPr>
          <p:cNvPr id="28" name="TextBox 27">
            <a:extLst>
              <a:ext uri="{FF2B5EF4-FFF2-40B4-BE49-F238E27FC236}">
                <a16:creationId xmlns:a16="http://schemas.microsoft.com/office/drawing/2014/main" id="{5F89BD65-045A-C044-80B8-745D9B7CF306}"/>
              </a:ext>
            </a:extLst>
          </p:cNvPr>
          <p:cNvSpPr txBox="1"/>
          <p:nvPr/>
        </p:nvSpPr>
        <p:spPr>
          <a:xfrm>
            <a:off x="675586" y="10849989"/>
            <a:ext cx="1902496" cy="338554"/>
          </a:xfrm>
          <a:prstGeom prst="rect">
            <a:avLst/>
          </a:prstGeom>
          <a:noFill/>
        </p:spPr>
        <p:txBody>
          <a:bodyPr wrap="square" rtlCol="0">
            <a:spAutoFit/>
          </a:bodyPr>
          <a:lstStyle/>
          <a:p>
            <a:pPr algn="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29" name="TextBox 28">
            <a:extLst>
              <a:ext uri="{FF2B5EF4-FFF2-40B4-BE49-F238E27FC236}">
                <a16:creationId xmlns:a16="http://schemas.microsoft.com/office/drawing/2014/main" id="{85BCFAC0-FF6D-154E-A113-2A3E8764376B}"/>
              </a:ext>
            </a:extLst>
          </p:cNvPr>
          <p:cNvSpPr txBox="1"/>
          <p:nvPr/>
        </p:nvSpPr>
        <p:spPr>
          <a:xfrm>
            <a:off x="789109" y="11606781"/>
            <a:ext cx="1788973" cy="338554"/>
          </a:xfrm>
          <a:prstGeom prst="rect">
            <a:avLst/>
          </a:prstGeom>
          <a:noFill/>
        </p:spPr>
        <p:txBody>
          <a:bodyPr wrap="square" rtlCol="0">
            <a:spAutoFit/>
          </a:bodyPr>
          <a:lstStyle/>
          <a:p>
            <a:pPr algn="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30" name="TextBox 29">
            <a:extLst>
              <a:ext uri="{FF2B5EF4-FFF2-40B4-BE49-F238E27FC236}">
                <a16:creationId xmlns:a16="http://schemas.microsoft.com/office/drawing/2014/main" id="{B515561E-08DC-B74B-B462-A6EB9E65DA0E}"/>
              </a:ext>
            </a:extLst>
          </p:cNvPr>
          <p:cNvSpPr txBox="1"/>
          <p:nvPr/>
        </p:nvSpPr>
        <p:spPr>
          <a:xfrm>
            <a:off x="381672" y="12394352"/>
            <a:ext cx="2196410" cy="338554"/>
          </a:xfrm>
          <a:prstGeom prst="rect">
            <a:avLst/>
          </a:prstGeom>
          <a:noFill/>
        </p:spPr>
        <p:txBody>
          <a:bodyPr wrap="square" rtlCol="0">
            <a:spAutoFit/>
          </a:bodyPr>
          <a:lstStyle/>
          <a:p>
            <a:pPr algn="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spTree>
    <p:extLst>
      <p:ext uri="{BB962C8B-B14F-4D97-AF65-F5344CB8AC3E}">
        <p14:creationId xmlns:p14="http://schemas.microsoft.com/office/powerpoint/2010/main" val="2961733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894669" y="2284609"/>
            <a:ext cx="11605318" cy="2215991"/>
          </a:xfrm>
          <a:prstGeom prst="rect">
            <a:avLst/>
          </a:prstGeom>
          <a:noFill/>
        </p:spPr>
        <p:txBody>
          <a:bodyPr wrap="square" rtlCol="0">
            <a:spAutoFit/>
          </a:bodyPr>
          <a:lstStyle/>
          <a:p>
            <a:r>
              <a:rPr lang="en-US" sz="13800" b="1" dirty="0">
                <a:solidFill>
                  <a:schemeClr val="tx2"/>
                </a:solidFill>
                <a:latin typeface="Montserrat" charset="0"/>
                <a:ea typeface="Montserrat" charset="0"/>
                <a:cs typeface="Montserrat" charset="0"/>
              </a:rPr>
              <a:t>Mood board</a:t>
            </a:r>
          </a:p>
        </p:txBody>
      </p:sp>
      <p:sp>
        <p:nvSpPr>
          <p:cNvPr id="25" name="TextBox 24"/>
          <p:cNvSpPr txBox="1"/>
          <p:nvPr/>
        </p:nvSpPr>
        <p:spPr>
          <a:xfrm>
            <a:off x="2924281" y="1823711"/>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MOCHI.</a:t>
            </a:r>
          </a:p>
        </p:txBody>
      </p:sp>
      <p:pic>
        <p:nvPicPr>
          <p:cNvPr id="12" name="Picture 11">
            <a:extLst>
              <a:ext uri="{FF2B5EF4-FFF2-40B4-BE49-F238E27FC236}">
                <a16:creationId xmlns:a16="http://schemas.microsoft.com/office/drawing/2014/main" id="{A162AD01-FC53-BB42-A6D4-03E743A49F5E}"/>
              </a:ext>
            </a:extLst>
          </p:cNvPr>
          <p:cNvPicPr>
            <a:picLocks noChangeAspect="1"/>
          </p:cNvPicPr>
          <p:nvPr/>
        </p:nvPicPr>
        <p:blipFill>
          <a:blip r:embed="rId2"/>
          <a:stretch>
            <a:fillRect/>
          </a:stretch>
        </p:blipFill>
        <p:spPr>
          <a:xfrm>
            <a:off x="14886904" y="4794378"/>
            <a:ext cx="5541250" cy="7938528"/>
          </a:xfrm>
          <a:prstGeom prst="rect">
            <a:avLst/>
          </a:prstGeom>
        </p:spPr>
      </p:pic>
      <p:pic>
        <p:nvPicPr>
          <p:cNvPr id="11" name="Picture 10">
            <a:extLst>
              <a:ext uri="{FF2B5EF4-FFF2-40B4-BE49-F238E27FC236}">
                <a16:creationId xmlns:a16="http://schemas.microsoft.com/office/drawing/2014/main" id="{3BB8BA39-5CB1-564D-A955-8E182A1A3BB7}"/>
              </a:ext>
            </a:extLst>
          </p:cNvPr>
          <p:cNvPicPr>
            <a:picLocks noChangeAspect="1"/>
          </p:cNvPicPr>
          <p:nvPr/>
        </p:nvPicPr>
        <p:blipFill>
          <a:blip r:embed="rId3"/>
          <a:stretch>
            <a:fillRect/>
          </a:stretch>
        </p:blipFill>
        <p:spPr>
          <a:xfrm>
            <a:off x="9104084" y="4794377"/>
            <a:ext cx="5292353" cy="7938529"/>
          </a:xfrm>
          <a:prstGeom prst="rect">
            <a:avLst/>
          </a:prstGeom>
        </p:spPr>
      </p:pic>
      <p:pic>
        <p:nvPicPr>
          <p:cNvPr id="13" name="Picture 12">
            <a:extLst>
              <a:ext uri="{FF2B5EF4-FFF2-40B4-BE49-F238E27FC236}">
                <a16:creationId xmlns:a16="http://schemas.microsoft.com/office/drawing/2014/main" id="{F6F0CE98-EE40-4949-A3EB-C82294415ADF}"/>
              </a:ext>
            </a:extLst>
          </p:cNvPr>
          <p:cNvPicPr>
            <a:picLocks noChangeAspect="1"/>
          </p:cNvPicPr>
          <p:nvPr/>
        </p:nvPicPr>
        <p:blipFill>
          <a:blip r:embed="rId4"/>
          <a:stretch>
            <a:fillRect/>
          </a:stretch>
        </p:blipFill>
        <p:spPr>
          <a:xfrm>
            <a:off x="2956274" y="4794376"/>
            <a:ext cx="5657343" cy="7938529"/>
          </a:xfrm>
          <a:prstGeom prst="rect">
            <a:avLst/>
          </a:prstGeom>
        </p:spPr>
      </p:pic>
      <p:sp>
        <p:nvSpPr>
          <p:cNvPr id="14" name="Rounded Rectangle 13">
            <a:extLst>
              <a:ext uri="{FF2B5EF4-FFF2-40B4-BE49-F238E27FC236}">
                <a16:creationId xmlns:a16="http://schemas.microsoft.com/office/drawing/2014/main" id="{901ED528-11CF-EF43-B21B-7F85EA3C59B2}"/>
              </a:ext>
            </a:extLst>
          </p:cNvPr>
          <p:cNvSpPr/>
          <p:nvPr/>
        </p:nvSpPr>
        <p:spPr>
          <a:xfrm>
            <a:off x="20918621" y="4794376"/>
            <a:ext cx="1336675" cy="1336675"/>
          </a:xfrm>
          <a:prstGeom prst="round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9" name="Rounded Rectangle 18">
            <a:extLst>
              <a:ext uri="{FF2B5EF4-FFF2-40B4-BE49-F238E27FC236}">
                <a16:creationId xmlns:a16="http://schemas.microsoft.com/office/drawing/2014/main" id="{9FDEAC37-958E-EB4E-A8D3-F5C9BE321631}"/>
              </a:ext>
            </a:extLst>
          </p:cNvPr>
          <p:cNvSpPr/>
          <p:nvPr/>
        </p:nvSpPr>
        <p:spPr>
          <a:xfrm>
            <a:off x="20918621" y="6994994"/>
            <a:ext cx="1336675" cy="1336675"/>
          </a:xfrm>
          <a:prstGeom prst="roundRect">
            <a:avLst/>
          </a:prstGeom>
          <a:solidFill>
            <a:srgbClr val="5A5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D810AA9-33CC-2940-B606-0636221F6786}"/>
              </a:ext>
            </a:extLst>
          </p:cNvPr>
          <p:cNvSpPr/>
          <p:nvPr/>
        </p:nvSpPr>
        <p:spPr>
          <a:xfrm>
            <a:off x="20918621" y="11396230"/>
            <a:ext cx="1336675" cy="1336675"/>
          </a:xfrm>
          <a:prstGeom prst="roundRect">
            <a:avLst/>
          </a:prstGeom>
          <a:solidFill>
            <a:srgbClr val="BF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781A4749-E98B-AF42-850C-156E463265B5}"/>
              </a:ext>
            </a:extLst>
          </p:cNvPr>
          <p:cNvSpPr/>
          <p:nvPr/>
        </p:nvSpPr>
        <p:spPr>
          <a:xfrm>
            <a:off x="20918621" y="9195612"/>
            <a:ext cx="1336675" cy="1336675"/>
          </a:xfrm>
          <a:prstGeom prst="round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2748358-E068-A643-AC70-36EBA3A6DA83}"/>
              </a:ext>
            </a:extLst>
          </p:cNvPr>
          <p:cNvSpPr txBox="1"/>
          <p:nvPr/>
        </p:nvSpPr>
        <p:spPr>
          <a:xfrm rot="16200000">
            <a:off x="-1144050" y="2436277"/>
            <a:ext cx="6187061" cy="400110"/>
          </a:xfrm>
          <a:prstGeom prst="rect">
            <a:avLst/>
          </a:prstGeom>
          <a:noFill/>
        </p:spPr>
        <p:txBody>
          <a:bodyPr wrap="square" rtlCol="0">
            <a:spAutoFit/>
          </a:bodyPr>
          <a:lstStyle/>
          <a:p>
            <a:r>
              <a:rPr lang="en-US" sz="2000" b="1" spc="600" dirty="0">
                <a:latin typeface="Montserrat" charset="0"/>
                <a:ea typeface="Montserrat" charset="0"/>
                <a:cs typeface="Montserrat" charset="0"/>
              </a:rPr>
              <a:t>PROJECT MOCHI</a:t>
            </a:r>
          </a:p>
        </p:txBody>
      </p:sp>
      <p:sp>
        <p:nvSpPr>
          <p:cNvPr id="35" name="TextBox 34">
            <a:extLst>
              <a:ext uri="{FF2B5EF4-FFF2-40B4-BE49-F238E27FC236}">
                <a16:creationId xmlns:a16="http://schemas.microsoft.com/office/drawing/2014/main" id="{88100431-7A76-F141-8595-B383A2DFDF6B}"/>
              </a:ext>
            </a:extLst>
          </p:cNvPr>
          <p:cNvSpPr txBox="1"/>
          <p:nvPr/>
        </p:nvSpPr>
        <p:spPr>
          <a:xfrm>
            <a:off x="789109" y="9308424"/>
            <a:ext cx="1788973" cy="338554"/>
          </a:xfrm>
          <a:prstGeom prst="rect">
            <a:avLst/>
          </a:prstGeom>
          <a:noFill/>
        </p:spPr>
        <p:txBody>
          <a:bodyPr wrap="square" rtlCol="0">
            <a:spAutoFit/>
          </a:bodyPr>
          <a:lstStyle/>
          <a:p>
            <a:pPr algn="r"/>
            <a:r>
              <a:rPr lang="en-US" sz="1600" dirty="0">
                <a:solidFill>
                  <a:schemeClr val="bg2">
                    <a:lumMod val="75000"/>
                  </a:schemeClr>
                </a:solidFill>
                <a:latin typeface="Montserrat" charset="0"/>
                <a:ea typeface="Roboto" panose="02000000000000000000" pitchFamily="2" charset="0"/>
                <a:cs typeface="Roboto" panose="02000000000000000000" pitchFamily="2" charset="0"/>
              </a:rPr>
              <a:t>Introduction</a:t>
            </a:r>
          </a:p>
        </p:txBody>
      </p:sp>
      <p:sp>
        <p:nvSpPr>
          <p:cNvPr id="36" name="TextBox 35">
            <a:extLst>
              <a:ext uri="{FF2B5EF4-FFF2-40B4-BE49-F238E27FC236}">
                <a16:creationId xmlns:a16="http://schemas.microsoft.com/office/drawing/2014/main" id="{C97ADDBE-5824-2147-B8D0-E67DDC482A57}"/>
              </a:ext>
            </a:extLst>
          </p:cNvPr>
          <p:cNvSpPr txBox="1"/>
          <p:nvPr/>
        </p:nvSpPr>
        <p:spPr>
          <a:xfrm>
            <a:off x="584184" y="10065216"/>
            <a:ext cx="1993898" cy="369332"/>
          </a:xfrm>
          <a:prstGeom prst="rect">
            <a:avLst/>
          </a:prstGeom>
          <a:noFill/>
        </p:spPr>
        <p:txBody>
          <a:bodyPr wrap="square" rtlCol="0">
            <a:spAutoFit/>
          </a:bodyPr>
          <a:lstStyle/>
          <a:p>
            <a:pPr algn="r"/>
            <a:r>
              <a:rPr lang="en-US" sz="1800" b="1" dirty="0">
                <a:solidFill>
                  <a:schemeClr val="tx2"/>
                </a:solidFill>
                <a:latin typeface="Montserrat ExtraBold" pitchFamily="2" charset="77"/>
                <a:ea typeface="Roboto" panose="02000000000000000000" pitchFamily="2" charset="0"/>
                <a:cs typeface="Roboto" panose="02000000000000000000" pitchFamily="2" charset="0"/>
              </a:rPr>
              <a:t>Game Concept</a:t>
            </a:r>
          </a:p>
        </p:txBody>
      </p:sp>
      <p:sp>
        <p:nvSpPr>
          <p:cNvPr id="37" name="TextBox 36">
            <a:extLst>
              <a:ext uri="{FF2B5EF4-FFF2-40B4-BE49-F238E27FC236}">
                <a16:creationId xmlns:a16="http://schemas.microsoft.com/office/drawing/2014/main" id="{506ADBA5-480B-BD47-A31A-79B2A8072970}"/>
              </a:ext>
            </a:extLst>
          </p:cNvPr>
          <p:cNvSpPr txBox="1"/>
          <p:nvPr/>
        </p:nvSpPr>
        <p:spPr>
          <a:xfrm>
            <a:off x="675586" y="10849989"/>
            <a:ext cx="1902496" cy="338554"/>
          </a:xfrm>
          <a:prstGeom prst="rect">
            <a:avLst/>
          </a:prstGeom>
          <a:noFill/>
        </p:spPr>
        <p:txBody>
          <a:bodyPr wrap="square" rtlCol="0">
            <a:spAutoFit/>
          </a:bodyPr>
          <a:lstStyle/>
          <a:p>
            <a:pPr algn="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38" name="TextBox 37">
            <a:extLst>
              <a:ext uri="{FF2B5EF4-FFF2-40B4-BE49-F238E27FC236}">
                <a16:creationId xmlns:a16="http://schemas.microsoft.com/office/drawing/2014/main" id="{63988707-A1FD-1649-8DA6-428F031D6AB5}"/>
              </a:ext>
            </a:extLst>
          </p:cNvPr>
          <p:cNvSpPr txBox="1"/>
          <p:nvPr/>
        </p:nvSpPr>
        <p:spPr>
          <a:xfrm>
            <a:off x="789109" y="11606781"/>
            <a:ext cx="1788973" cy="338554"/>
          </a:xfrm>
          <a:prstGeom prst="rect">
            <a:avLst/>
          </a:prstGeom>
          <a:noFill/>
        </p:spPr>
        <p:txBody>
          <a:bodyPr wrap="square" rtlCol="0">
            <a:spAutoFit/>
          </a:bodyPr>
          <a:lstStyle/>
          <a:p>
            <a:pPr algn="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39" name="TextBox 38">
            <a:extLst>
              <a:ext uri="{FF2B5EF4-FFF2-40B4-BE49-F238E27FC236}">
                <a16:creationId xmlns:a16="http://schemas.microsoft.com/office/drawing/2014/main" id="{DF47F41A-3EF2-A142-B78F-4A212F698B82}"/>
              </a:ext>
            </a:extLst>
          </p:cNvPr>
          <p:cNvSpPr txBox="1"/>
          <p:nvPr/>
        </p:nvSpPr>
        <p:spPr>
          <a:xfrm>
            <a:off x="381672" y="12394352"/>
            <a:ext cx="2196410" cy="338554"/>
          </a:xfrm>
          <a:prstGeom prst="rect">
            <a:avLst/>
          </a:prstGeom>
          <a:noFill/>
        </p:spPr>
        <p:txBody>
          <a:bodyPr wrap="square" rtlCol="0">
            <a:spAutoFit/>
          </a:bodyPr>
          <a:lstStyle/>
          <a:p>
            <a:pPr algn="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spTree>
    <p:extLst>
      <p:ext uri="{BB962C8B-B14F-4D97-AF65-F5344CB8AC3E}">
        <p14:creationId xmlns:p14="http://schemas.microsoft.com/office/powerpoint/2010/main" val="1378563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2">
            <a:extLst>
              <a:ext uri="{FF2B5EF4-FFF2-40B4-BE49-F238E27FC236}">
                <a16:creationId xmlns:a16="http://schemas.microsoft.com/office/drawing/2014/main" id="{54719812-1E66-644E-AE0D-59BF5297BDF3}"/>
              </a:ext>
            </a:extLst>
          </p:cNvPr>
          <p:cNvSpPr>
            <a:spLocks noGrp="1"/>
          </p:cNvSpPr>
          <p:nvPr/>
        </p:nvSpPr>
        <p:spPr>
          <a:xfrm>
            <a:off x="14779625" y="4975804"/>
            <a:ext cx="15011400" cy="1028700"/>
          </a:xfrm>
          <a:prstGeom prst="rect">
            <a:avLst/>
          </a:prstGeom>
          <a:effectLst/>
        </p:spPr>
        <p:txBody>
          <a:bodyPr vert="horz" lIns="0" tIns="192024" rIns="0" bIns="0" rtlCol="0" anchor="ctr" anchorCtr="0">
            <a:noAutofit/>
          </a:bodyPr>
          <a:lstStyle>
            <a:lvl1pPr algn="l" defTabSz="914318" rtl="0" eaLnBrk="1" latinLnBrk="0" hangingPunct="1">
              <a:lnSpc>
                <a:spcPct val="80000"/>
              </a:lnSpc>
              <a:spcBef>
                <a:spcPct val="0"/>
              </a:spcBef>
              <a:buNone/>
              <a:defRPr sz="4400" b="1" i="0" kern="1200" spc="-151" baseline="0">
                <a:solidFill>
                  <a:schemeClr val="tx1"/>
                </a:solidFill>
                <a:latin typeface="Montserrat SemiBold" charset="0"/>
                <a:ea typeface="Montserrat SemiBold" charset="0"/>
                <a:cs typeface="Montserrat SemiBold" charset="0"/>
              </a:defRPr>
            </a:lvl1pPr>
          </a:lstStyle>
          <a:p>
            <a:r>
              <a:rPr lang="en-US" sz="18800" dirty="0">
                <a:solidFill>
                  <a:srgbClr val="F7F7F7"/>
                </a:solidFill>
              </a:rPr>
              <a:t>Concept</a:t>
            </a:r>
          </a:p>
          <a:p>
            <a:r>
              <a:rPr lang="en-US" sz="18800" dirty="0">
                <a:solidFill>
                  <a:srgbClr val="F7F7F7"/>
                </a:solidFill>
              </a:rPr>
              <a:t>visuals</a:t>
            </a:r>
          </a:p>
        </p:txBody>
      </p:sp>
      <p:sp>
        <p:nvSpPr>
          <p:cNvPr id="44" name="Title 2">
            <a:extLst>
              <a:ext uri="{FF2B5EF4-FFF2-40B4-BE49-F238E27FC236}">
                <a16:creationId xmlns:a16="http://schemas.microsoft.com/office/drawing/2014/main" id="{3EE91E06-3DDA-9D4B-BA7D-EDBD0412F5EF}"/>
              </a:ext>
            </a:extLst>
          </p:cNvPr>
          <p:cNvSpPr>
            <a:spLocks noGrp="1"/>
          </p:cNvSpPr>
          <p:nvPr/>
        </p:nvSpPr>
        <p:spPr>
          <a:xfrm>
            <a:off x="14017625" y="3926152"/>
            <a:ext cx="6629400" cy="3465248"/>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b="1" i="0" kern="1200" spc="-151" baseline="0">
                <a:solidFill>
                  <a:schemeClr val="tx1"/>
                </a:solidFill>
                <a:latin typeface="Montserrat SemiBold" charset="0"/>
                <a:ea typeface="Montserrat SemiBold" charset="0"/>
                <a:cs typeface="Montserrat SemiBold" charset="0"/>
              </a:defRPr>
            </a:lvl1pPr>
          </a:lstStyle>
          <a:p>
            <a:r>
              <a:rPr lang="en-US" sz="8800" dirty="0">
                <a:solidFill>
                  <a:schemeClr val="accent1"/>
                </a:solidFill>
              </a:rPr>
              <a:t>Concept</a:t>
            </a:r>
          </a:p>
          <a:p>
            <a:r>
              <a:rPr lang="en-US" sz="8800" dirty="0">
                <a:solidFill>
                  <a:schemeClr val="accent1"/>
                </a:solidFill>
              </a:rPr>
              <a:t>visuals</a:t>
            </a:r>
          </a:p>
        </p:txBody>
      </p:sp>
      <p:sp>
        <p:nvSpPr>
          <p:cNvPr id="45" name="TextBox 22">
            <a:extLst>
              <a:ext uri="{FF2B5EF4-FFF2-40B4-BE49-F238E27FC236}">
                <a16:creationId xmlns:a16="http://schemas.microsoft.com/office/drawing/2014/main" id="{D7FF85A4-A97D-3844-BD7B-55A67D8027DA}"/>
              </a:ext>
            </a:extLst>
          </p:cNvPr>
          <p:cNvSpPr txBox="1"/>
          <p:nvPr/>
        </p:nvSpPr>
        <p:spPr>
          <a:xfrm>
            <a:off x="14170025" y="8153400"/>
            <a:ext cx="7010400" cy="533672"/>
          </a:xfrm>
          <a:prstGeom prst="rect">
            <a:avLst/>
          </a:prstGeom>
          <a:noFill/>
        </p:spPr>
        <p:txBody>
          <a:bodyPr wrap="square" lIns="0" rIns="0"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nSpc>
                <a:spcPct val="130000"/>
              </a:lnSpc>
            </a:pPr>
            <a:r>
              <a:rPr lang="en-US" sz="2400" dirty="0">
                <a:solidFill>
                  <a:schemeClr val="accent1"/>
                </a:solidFill>
              </a:rPr>
              <a:t>Enter the </a:t>
            </a:r>
            <a:r>
              <a:rPr lang="en-US" sz="2400" dirty="0" err="1">
                <a:solidFill>
                  <a:schemeClr val="accent1"/>
                </a:solidFill>
              </a:rPr>
              <a:t>Gungeon</a:t>
            </a:r>
            <a:r>
              <a:rPr lang="en-US" sz="2400" dirty="0">
                <a:solidFill>
                  <a:schemeClr val="accent1"/>
                </a:solidFill>
              </a:rPr>
              <a:t> ( Dungeon Reference )</a:t>
            </a:r>
          </a:p>
        </p:txBody>
      </p:sp>
      <p:sp>
        <p:nvSpPr>
          <p:cNvPr id="48" name="TextBox 47">
            <a:extLst>
              <a:ext uri="{FF2B5EF4-FFF2-40B4-BE49-F238E27FC236}">
                <a16:creationId xmlns:a16="http://schemas.microsoft.com/office/drawing/2014/main" id="{5324E1A8-EF6A-564E-86E4-C0D5EBA9FF3A}"/>
              </a:ext>
            </a:extLst>
          </p:cNvPr>
          <p:cNvSpPr txBox="1"/>
          <p:nvPr/>
        </p:nvSpPr>
        <p:spPr>
          <a:xfrm>
            <a:off x="13865225" y="3229763"/>
            <a:ext cx="8001000"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INSPIRATION AROUND THE WORLD</a:t>
            </a:r>
          </a:p>
        </p:txBody>
      </p:sp>
      <p:sp>
        <p:nvSpPr>
          <p:cNvPr id="8" name="TextBox 7">
            <a:extLst>
              <a:ext uri="{FF2B5EF4-FFF2-40B4-BE49-F238E27FC236}">
                <a16:creationId xmlns:a16="http://schemas.microsoft.com/office/drawing/2014/main" id="{30987471-DF18-8C47-934F-D3E5A9BF03AD}"/>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charset="0"/>
                <a:ea typeface="Roboto" panose="02000000000000000000" pitchFamily="2" charset="0"/>
                <a:cs typeface="Roboto" panose="02000000000000000000" pitchFamily="2" charset="0"/>
              </a:rPr>
              <a:t>Introduction</a:t>
            </a:r>
          </a:p>
        </p:txBody>
      </p:sp>
      <p:sp>
        <p:nvSpPr>
          <p:cNvPr id="9" name="TextBox 8">
            <a:extLst>
              <a:ext uri="{FF2B5EF4-FFF2-40B4-BE49-F238E27FC236}">
                <a16:creationId xmlns:a16="http://schemas.microsoft.com/office/drawing/2014/main" id="{A2770DC6-C068-E646-A605-D9A946FB93B3}"/>
              </a:ext>
            </a:extLst>
          </p:cNvPr>
          <p:cNvSpPr txBox="1"/>
          <p:nvPr/>
        </p:nvSpPr>
        <p:spPr>
          <a:xfrm>
            <a:off x="8010697" y="12725400"/>
            <a:ext cx="1993898" cy="369332"/>
          </a:xfrm>
          <a:prstGeom prst="rect">
            <a:avLst/>
          </a:prstGeom>
          <a:noFill/>
        </p:spPr>
        <p:txBody>
          <a:bodyPr wrap="square" rtlCol="0">
            <a:spAutoFit/>
          </a:bodyPr>
          <a:lstStyle/>
          <a:p>
            <a:pPr algn="ctr"/>
            <a:r>
              <a:rPr lang="en-US" sz="1800" b="1" dirty="0">
                <a:solidFill>
                  <a:schemeClr val="tx2"/>
                </a:solidFill>
                <a:latin typeface="Montserrat ExtraBold" pitchFamily="2" charset="77"/>
                <a:ea typeface="Roboto" panose="02000000000000000000" pitchFamily="2" charset="0"/>
                <a:cs typeface="Roboto" panose="02000000000000000000" pitchFamily="2" charset="0"/>
              </a:rPr>
              <a:t>Game Concept</a:t>
            </a:r>
          </a:p>
        </p:txBody>
      </p:sp>
      <p:sp>
        <p:nvSpPr>
          <p:cNvPr id="10" name="TextBox 9">
            <a:extLst>
              <a:ext uri="{FF2B5EF4-FFF2-40B4-BE49-F238E27FC236}">
                <a16:creationId xmlns:a16="http://schemas.microsoft.com/office/drawing/2014/main" id="{DB8C205A-AB2E-CB49-9394-633B716AEBF9}"/>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11" name="TextBox 10">
            <a:extLst>
              <a:ext uri="{FF2B5EF4-FFF2-40B4-BE49-F238E27FC236}">
                <a16:creationId xmlns:a16="http://schemas.microsoft.com/office/drawing/2014/main" id="{570C9792-0EA1-8E40-A6BC-B38F758EDAAF}"/>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12" name="TextBox 11">
            <a:extLst>
              <a:ext uri="{FF2B5EF4-FFF2-40B4-BE49-F238E27FC236}">
                <a16:creationId xmlns:a16="http://schemas.microsoft.com/office/drawing/2014/main" id="{EBE4EBA8-49AE-D648-BE80-1B2C0FAF4E7A}"/>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pic>
        <p:nvPicPr>
          <p:cNvPr id="2" name="Picture 1">
            <a:extLst>
              <a:ext uri="{FF2B5EF4-FFF2-40B4-BE49-F238E27FC236}">
                <a16:creationId xmlns:a16="http://schemas.microsoft.com/office/drawing/2014/main" id="{9BFBD6F4-F889-D94A-8246-C5D7EB7C79BE}"/>
              </a:ext>
            </a:extLst>
          </p:cNvPr>
          <p:cNvPicPr>
            <a:picLocks noChangeAspect="1"/>
          </p:cNvPicPr>
          <p:nvPr/>
        </p:nvPicPr>
        <p:blipFill>
          <a:blip r:embed="rId2"/>
          <a:stretch>
            <a:fillRect/>
          </a:stretch>
        </p:blipFill>
        <p:spPr>
          <a:xfrm>
            <a:off x="627806" y="3429000"/>
            <a:ext cx="12192000" cy="6858000"/>
          </a:xfrm>
          <a:prstGeom prst="rect">
            <a:avLst/>
          </a:prstGeom>
        </p:spPr>
      </p:pic>
    </p:spTree>
    <p:extLst>
      <p:ext uri="{BB962C8B-B14F-4D97-AF65-F5344CB8AC3E}">
        <p14:creationId xmlns:p14="http://schemas.microsoft.com/office/powerpoint/2010/main" val="3136074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2">
            <a:extLst>
              <a:ext uri="{FF2B5EF4-FFF2-40B4-BE49-F238E27FC236}">
                <a16:creationId xmlns:a16="http://schemas.microsoft.com/office/drawing/2014/main" id="{54719812-1E66-644E-AE0D-59BF5297BDF3}"/>
              </a:ext>
            </a:extLst>
          </p:cNvPr>
          <p:cNvSpPr>
            <a:spLocks noGrp="1"/>
          </p:cNvSpPr>
          <p:nvPr/>
        </p:nvSpPr>
        <p:spPr>
          <a:xfrm>
            <a:off x="-5718175" y="4975804"/>
            <a:ext cx="15011400" cy="1028700"/>
          </a:xfrm>
          <a:prstGeom prst="rect">
            <a:avLst/>
          </a:prstGeom>
          <a:effectLst/>
        </p:spPr>
        <p:txBody>
          <a:bodyPr vert="horz" lIns="0" tIns="192024" rIns="0" bIns="0" rtlCol="0" anchor="ctr" anchorCtr="0">
            <a:noAutofit/>
          </a:bodyPr>
          <a:lstStyle>
            <a:lvl1pPr algn="l" defTabSz="914318" rtl="0" eaLnBrk="1" latinLnBrk="0" hangingPunct="1">
              <a:lnSpc>
                <a:spcPct val="80000"/>
              </a:lnSpc>
              <a:spcBef>
                <a:spcPct val="0"/>
              </a:spcBef>
              <a:buNone/>
              <a:defRPr sz="4400" b="1" i="0" kern="1200" spc="-151" baseline="0">
                <a:solidFill>
                  <a:schemeClr val="tx1"/>
                </a:solidFill>
                <a:latin typeface="Montserrat SemiBold" charset="0"/>
                <a:ea typeface="Montserrat SemiBold" charset="0"/>
                <a:cs typeface="Montserrat SemiBold" charset="0"/>
              </a:defRPr>
            </a:lvl1pPr>
          </a:lstStyle>
          <a:p>
            <a:pPr algn="r"/>
            <a:r>
              <a:rPr lang="en-US" sz="18800" dirty="0">
                <a:solidFill>
                  <a:srgbClr val="F7F7F7"/>
                </a:solidFill>
              </a:rPr>
              <a:t>Concept</a:t>
            </a:r>
          </a:p>
          <a:p>
            <a:pPr algn="r"/>
            <a:r>
              <a:rPr lang="en-US" sz="18800" dirty="0">
                <a:solidFill>
                  <a:srgbClr val="F7F7F7"/>
                </a:solidFill>
              </a:rPr>
              <a:t>visuals</a:t>
            </a:r>
          </a:p>
        </p:txBody>
      </p:sp>
      <p:sp>
        <p:nvSpPr>
          <p:cNvPr id="44" name="Title 2">
            <a:extLst>
              <a:ext uri="{FF2B5EF4-FFF2-40B4-BE49-F238E27FC236}">
                <a16:creationId xmlns:a16="http://schemas.microsoft.com/office/drawing/2014/main" id="{3EE91E06-3DDA-9D4B-BA7D-EDBD0412F5EF}"/>
              </a:ext>
            </a:extLst>
          </p:cNvPr>
          <p:cNvSpPr>
            <a:spLocks noGrp="1"/>
          </p:cNvSpPr>
          <p:nvPr/>
        </p:nvSpPr>
        <p:spPr>
          <a:xfrm>
            <a:off x="4949825" y="3926152"/>
            <a:ext cx="5029200" cy="1028700"/>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b="1" i="0" kern="1200" spc="-151" baseline="0">
                <a:solidFill>
                  <a:schemeClr val="tx1"/>
                </a:solidFill>
                <a:latin typeface="Montserrat SemiBold" charset="0"/>
                <a:ea typeface="Montserrat SemiBold" charset="0"/>
                <a:cs typeface="Montserrat SemiBold" charset="0"/>
              </a:defRPr>
            </a:lvl1pPr>
          </a:lstStyle>
          <a:p>
            <a:pPr algn="r"/>
            <a:r>
              <a:rPr lang="en-US" sz="8800" dirty="0">
                <a:solidFill>
                  <a:schemeClr val="accent1"/>
                </a:solidFill>
              </a:rPr>
              <a:t>Concept</a:t>
            </a:r>
          </a:p>
          <a:p>
            <a:pPr algn="r"/>
            <a:r>
              <a:rPr lang="en-US" sz="8800" dirty="0">
                <a:solidFill>
                  <a:schemeClr val="accent1"/>
                </a:solidFill>
              </a:rPr>
              <a:t>visuals</a:t>
            </a:r>
          </a:p>
        </p:txBody>
      </p:sp>
      <p:sp>
        <p:nvSpPr>
          <p:cNvPr id="45" name="TextBox 22">
            <a:extLst>
              <a:ext uri="{FF2B5EF4-FFF2-40B4-BE49-F238E27FC236}">
                <a16:creationId xmlns:a16="http://schemas.microsoft.com/office/drawing/2014/main" id="{D7FF85A4-A97D-3844-BD7B-55A67D8027DA}"/>
              </a:ext>
            </a:extLst>
          </p:cNvPr>
          <p:cNvSpPr txBox="1"/>
          <p:nvPr/>
        </p:nvSpPr>
        <p:spPr>
          <a:xfrm>
            <a:off x="2968625" y="8153400"/>
            <a:ext cx="7010400" cy="533672"/>
          </a:xfrm>
          <a:prstGeom prst="rect">
            <a:avLst/>
          </a:prstGeom>
          <a:noFill/>
        </p:spPr>
        <p:txBody>
          <a:bodyPr wrap="square" lIns="0" rIns="0"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r">
              <a:lnSpc>
                <a:spcPct val="130000"/>
              </a:lnSpc>
            </a:pPr>
            <a:r>
              <a:rPr lang="en-US" sz="2400" dirty="0" err="1">
                <a:solidFill>
                  <a:schemeClr val="accent1"/>
                </a:solidFill>
              </a:rPr>
              <a:t>Sproggiwoods</a:t>
            </a:r>
            <a:r>
              <a:rPr lang="en-US" sz="2400" dirty="0">
                <a:solidFill>
                  <a:schemeClr val="accent1"/>
                </a:solidFill>
              </a:rPr>
              <a:t> ( Gameplay Reference )</a:t>
            </a:r>
          </a:p>
        </p:txBody>
      </p:sp>
      <p:sp>
        <p:nvSpPr>
          <p:cNvPr id="48" name="TextBox 47">
            <a:extLst>
              <a:ext uri="{FF2B5EF4-FFF2-40B4-BE49-F238E27FC236}">
                <a16:creationId xmlns:a16="http://schemas.microsoft.com/office/drawing/2014/main" id="{5324E1A8-EF6A-564E-86E4-C0D5EBA9FF3A}"/>
              </a:ext>
            </a:extLst>
          </p:cNvPr>
          <p:cNvSpPr txBox="1"/>
          <p:nvPr/>
        </p:nvSpPr>
        <p:spPr>
          <a:xfrm>
            <a:off x="1825626" y="3229763"/>
            <a:ext cx="8153400" cy="461665"/>
          </a:xfrm>
          <a:prstGeom prst="rect">
            <a:avLst/>
          </a:prstGeom>
          <a:noFill/>
        </p:spPr>
        <p:txBody>
          <a:bodyPr wrap="square" rtlCol="0">
            <a:spAutoFit/>
          </a:bodyPr>
          <a:lstStyle/>
          <a:p>
            <a:pPr algn="r"/>
            <a:r>
              <a:rPr lang="en-US" sz="2400" spc="600" dirty="0">
                <a:solidFill>
                  <a:schemeClr val="tx2"/>
                </a:solidFill>
                <a:latin typeface="Montserrat Medium" charset="0"/>
                <a:ea typeface="Montserrat Medium" charset="0"/>
                <a:cs typeface="Montserrat Medium" charset="0"/>
              </a:rPr>
              <a:t>INSPIRATION AROUND THE WORLD</a:t>
            </a:r>
          </a:p>
        </p:txBody>
      </p:sp>
      <p:sp>
        <p:nvSpPr>
          <p:cNvPr id="9" name="TextBox 8">
            <a:extLst>
              <a:ext uri="{FF2B5EF4-FFF2-40B4-BE49-F238E27FC236}">
                <a16:creationId xmlns:a16="http://schemas.microsoft.com/office/drawing/2014/main" id="{166678D2-F98F-CB41-B9E9-38317E427FD8}"/>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charset="0"/>
                <a:ea typeface="Roboto" panose="02000000000000000000" pitchFamily="2" charset="0"/>
                <a:cs typeface="Roboto" panose="02000000000000000000" pitchFamily="2" charset="0"/>
              </a:rPr>
              <a:t>Introduction</a:t>
            </a:r>
          </a:p>
        </p:txBody>
      </p:sp>
      <p:sp>
        <p:nvSpPr>
          <p:cNvPr id="10" name="TextBox 9">
            <a:extLst>
              <a:ext uri="{FF2B5EF4-FFF2-40B4-BE49-F238E27FC236}">
                <a16:creationId xmlns:a16="http://schemas.microsoft.com/office/drawing/2014/main" id="{19E7CF63-DAFD-4C4E-A025-99736E4DCD5A}"/>
              </a:ext>
            </a:extLst>
          </p:cNvPr>
          <p:cNvSpPr txBox="1"/>
          <p:nvPr/>
        </p:nvSpPr>
        <p:spPr>
          <a:xfrm>
            <a:off x="8010697" y="12725400"/>
            <a:ext cx="1993898" cy="369332"/>
          </a:xfrm>
          <a:prstGeom prst="rect">
            <a:avLst/>
          </a:prstGeom>
          <a:noFill/>
        </p:spPr>
        <p:txBody>
          <a:bodyPr wrap="square" rtlCol="0">
            <a:spAutoFit/>
          </a:bodyPr>
          <a:lstStyle/>
          <a:p>
            <a:pPr algn="ctr"/>
            <a:r>
              <a:rPr lang="en-US" sz="1800" b="1" dirty="0">
                <a:solidFill>
                  <a:schemeClr val="tx2"/>
                </a:solidFill>
                <a:latin typeface="Montserrat ExtraBold" pitchFamily="2" charset="77"/>
                <a:ea typeface="Roboto" panose="02000000000000000000" pitchFamily="2" charset="0"/>
                <a:cs typeface="Roboto" panose="02000000000000000000" pitchFamily="2" charset="0"/>
              </a:rPr>
              <a:t>Game Concept</a:t>
            </a:r>
          </a:p>
        </p:txBody>
      </p:sp>
      <p:sp>
        <p:nvSpPr>
          <p:cNvPr id="11" name="TextBox 10">
            <a:extLst>
              <a:ext uri="{FF2B5EF4-FFF2-40B4-BE49-F238E27FC236}">
                <a16:creationId xmlns:a16="http://schemas.microsoft.com/office/drawing/2014/main" id="{D141ECCA-624C-1043-94DA-2F16E86C8AF3}"/>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12" name="TextBox 11">
            <a:extLst>
              <a:ext uri="{FF2B5EF4-FFF2-40B4-BE49-F238E27FC236}">
                <a16:creationId xmlns:a16="http://schemas.microsoft.com/office/drawing/2014/main" id="{39A41E53-3555-304F-80A9-608C09002CDB}"/>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13" name="TextBox 12">
            <a:extLst>
              <a:ext uri="{FF2B5EF4-FFF2-40B4-BE49-F238E27FC236}">
                <a16:creationId xmlns:a16="http://schemas.microsoft.com/office/drawing/2014/main" id="{BF7E7F0C-4201-E84E-82D6-51C391E5554D}"/>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pic>
        <p:nvPicPr>
          <p:cNvPr id="3" name="Picture 2">
            <a:extLst>
              <a:ext uri="{FF2B5EF4-FFF2-40B4-BE49-F238E27FC236}">
                <a16:creationId xmlns:a16="http://schemas.microsoft.com/office/drawing/2014/main" id="{EF4EBF22-BECC-3241-9B80-DB65D1F3DF15}"/>
              </a:ext>
            </a:extLst>
          </p:cNvPr>
          <p:cNvPicPr>
            <a:picLocks noChangeAspect="1"/>
          </p:cNvPicPr>
          <p:nvPr/>
        </p:nvPicPr>
        <p:blipFill>
          <a:blip r:embed="rId2"/>
          <a:stretch>
            <a:fillRect/>
          </a:stretch>
        </p:blipFill>
        <p:spPr>
          <a:xfrm>
            <a:off x="11960225" y="2659380"/>
            <a:ext cx="11196320" cy="8397240"/>
          </a:xfrm>
          <a:prstGeom prst="rect">
            <a:avLst/>
          </a:prstGeom>
        </p:spPr>
      </p:pic>
    </p:spTree>
    <p:extLst>
      <p:ext uri="{BB962C8B-B14F-4D97-AF65-F5344CB8AC3E}">
        <p14:creationId xmlns:p14="http://schemas.microsoft.com/office/powerpoint/2010/main" val="194513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2">
            <a:extLst>
              <a:ext uri="{FF2B5EF4-FFF2-40B4-BE49-F238E27FC236}">
                <a16:creationId xmlns:a16="http://schemas.microsoft.com/office/drawing/2014/main" id="{54719812-1E66-644E-AE0D-59BF5297BDF3}"/>
              </a:ext>
            </a:extLst>
          </p:cNvPr>
          <p:cNvSpPr>
            <a:spLocks noGrp="1"/>
          </p:cNvSpPr>
          <p:nvPr/>
        </p:nvSpPr>
        <p:spPr>
          <a:xfrm>
            <a:off x="14779625" y="4975804"/>
            <a:ext cx="15011400" cy="1028700"/>
          </a:xfrm>
          <a:prstGeom prst="rect">
            <a:avLst/>
          </a:prstGeom>
          <a:effectLst/>
        </p:spPr>
        <p:txBody>
          <a:bodyPr vert="horz" lIns="0" tIns="192024" rIns="0" bIns="0" rtlCol="0" anchor="ctr" anchorCtr="0">
            <a:noAutofit/>
          </a:bodyPr>
          <a:lstStyle>
            <a:lvl1pPr algn="l" defTabSz="914318" rtl="0" eaLnBrk="1" latinLnBrk="0" hangingPunct="1">
              <a:lnSpc>
                <a:spcPct val="80000"/>
              </a:lnSpc>
              <a:spcBef>
                <a:spcPct val="0"/>
              </a:spcBef>
              <a:buNone/>
              <a:defRPr sz="4400" b="1" i="0" kern="1200" spc="-151" baseline="0">
                <a:solidFill>
                  <a:schemeClr val="tx1"/>
                </a:solidFill>
                <a:latin typeface="Montserrat SemiBold" charset="0"/>
                <a:ea typeface="Montserrat SemiBold" charset="0"/>
                <a:cs typeface="Montserrat SemiBold" charset="0"/>
              </a:defRPr>
            </a:lvl1pPr>
          </a:lstStyle>
          <a:p>
            <a:r>
              <a:rPr lang="en-US" sz="18800" dirty="0">
                <a:solidFill>
                  <a:srgbClr val="F7F7F7"/>
                </a:solidFill>
              </a:rPr>
              <a:t>Concept</a:t>
            </a:r>
          </a:p>
          <a:p>
            <a:r>
              <a:rPr lang="en-US" sz="18800" dirty="0">
                <a:solidFill>
                  <a:srgbClr val="F7F7F7"/>
                </a:solidFill>
              </a:rPr>
              <a:t>visuals</a:t>
            </a:r>
          </a:p>
        </p:txBody>
      </p:sp>
      <p:sp>
        <p:nvSpPr>
          <p:cNvPr id="44" name="Title 2">
            <a:extLst>
              <a:ext uri="{FF2B5EF4-FFF2-40B4-BE49-F238E27FC236}">
                <a16:creationId xmlns:a16="http://schemas.microsoft.com/office/drawing/2014/main" id="{3EE91E06-3DDA-9D4B-BA7D-EDBD0412F5EF}"/>
              </a:ext>
            </a:extLst>
          </p:cNvPr>
          <p:cNvSpPr>
            <a:spLocks noGrp="1"/>
          </p:cNvSpPr>
          <p:nvPr/>
        </p:nvSpPr>
        <p:spPr>
          <a:xfrm>
            <a:off x="14017625" y="3926152"/>
            <a:ext cx="6629400" cy="3465248"/>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b="1" i="0" kern="1200" spc="-151" baseline="0">
                <a:solidFill>
                  <a:schemeClr val="tx1"/>
                </a:solidFill>
                <a:latin typeface="Montserrat SemiBold" charset="0"/>
                <a:ea typeface="Montserrat SemiBold" charset="0"/>
                <a:cs typeface="Montserrat SemiBold" charset="0"/>
              </a:defRPr>
            </a:lvl1pPr>
          </a:lstStyle>
          <a:p>
            <a:r>
              <a:rPr lang="en-US" sz="8800" dirty="0">
                <a:solidFill>
                  <a:schemeClr val="accent1"/>
                </a:solidFill>
              </a:rPr>
              <a:t>Concept</a:t>
            </a:r>
          </a:p>
          <a:p>
            <a:r>
              <a:rPr lang="en-US" sz="8800" dirty="0">
                <a:solidFill>
                  <a:schemeClr val="accent1"/>
                </a:solidFill>
              </a:rPr>
              <a:t>visuals</a:t>
            </a:r>
          </a:p>
        </p:txBody>
      </p:sp>
      <p:sp>
        <p:nvSpPr>
          <p:cNvPr id="45" name="TextBox 22">
            <a:extLst>
              <a:ext uri="{FF2B5EF4-FFF2-40B4-BE49-F238E27FC236}">
                <a16:creationId xmlns:a16="http://schemas.microsoft.com/office/drawing/2014/main" id="{D7FF85A4-A97D-3844-BD7B-55A67D8027DA}"/>
              </a:ext>
            </a:extLst>
          </p:cNvPr>
          <p:cNvSpPr txBox="1"/>
          <p:nvPr/>
        </p:nvSpPr>
        <p:spPr>
          <a:xfrm>
            <a:off x="14170025" y="8153400"/>
            <a:ext cx="7010400" cy="533672"/>
          </a:xfrm>
          <a:prstGeom prst="rect">
            <a:avLst/>
          </a:prstGeom>
          <a:noFill/>
        </p:spPr>
        <p:txBody>
          <a:bodyPr wrap="square" lIns="0" rIns="0"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nSpc>
                <a:spcPct val="130000"/>
              </a:lnSpc>
            </a:pPr>
            <a:r>
              <a:rPr lang="en-US" sz="2400" dirty="0">
                <a:solidFill>
                  <a:schemeClr val="accent1"/>
                </a:solidFill>
              </a:rPr>
              <a:t>Invisible </a:t>
            </a:r>
            <a:r>
              <a:rPr lang="en-US" sz="2400" dirty="0" err="1">
                <a:solidFill>
                  <a:schemeClr val="accent1"/>
                </a:solidFill>
              </a:rPr>
              <a:t>inc</a:t>
            </a:r>
            <a:r>
              <a:rPr lang="en-US" sz="2400" dirty="0">
                <a:solidFill>
                  <a:schemeClr val="accent1"/>
                </a:solidFill>
              </a:rPr>
              <a:t> ( Puzzle Reference )</a:t>
            </a:r>
          </a:p>
        </p:txBody>
      </p:sp>
      <p:sp>
        <p:nvSpPr>
          <p:cNvPr id="48" name="TextBox 47">
            <a:extLst>
              <a:ext uri="{FF2B5EF4-FFF2-40B4-BE49-F238E27FC236}">
                <a16:creationId xmlns:a16="http://schemas.microsoft.com/office/drawing/2014/main" id="{5324E1A8-EF6A-564E-86E4-C0D5EBA9FF3A}"/>
              </a:ext>
            </a:extLst>
          </p:cNvPr>
          <p:cNvSpPr txBox="1"/>
          <p:nvPr/>
        </p:nvSpPr>
        <p:spPr>
          <a:xfrm>
            <a:off x="13865225" y="3229763"/>
            <a:ext cx="8001000"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INSPIRATION AROUND THE WORLD</a:t>
            </a:r>
          </a:p>
        </p:txBody>
      </p:sp>
      <p:sp>
        <p:nvSpPr>
          <p:cNvPr id="8" name="TextBox 7">
            <a:extLst>
              <a:ext uri="{FF2B5EF4-FFF2-40B4-BE49-F238E27FC236}">
                <a16:creationId xmlns:a16="http://schemas.microsoft.com/office/drawing/2014/main" id="{30987471-DF18-8C47-934F-D3E5A9BF03AD}"/>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charset="0"/>
                <a:ea typeface="Roboto" panose="02000000000000000000" pitchFamily="2" charset="0"/>
                <a:cs typeface="Roboto" panose="02000000000000000000" pitchFamily="2" charset="0"/>
              </a:rPr>
              <a:t>Introduction</a:t>
            </a:r>
          </a:p>
        </p:txBody>
      </p:sp>
      <p:sp>
        <p:nvSpPr>
          <p:cNvPr id="9" name="TextBox 8">
            <a:extLst>
              <a:ext uri="{FF2B5EF4-FFF2-40B4-BE49-F238E27FC236}">
                <a16:creationId xmlns:a16="http://schemas.microsoft.com/office/drawing/2014/main" id="{A2770DC6-C068-E646-A605-D9A946FB93B3}"/>
              </a:ext>
            </a:extLst>
          </p:cNvPr>
          <p:cNvSpPr txBox="1"/>
          <p:nvPr/>
        </p:nvSpPr>
        <p:spPr>
          <a:xfrm>
            <a:off x="8010697" y="12725400"/>
            <a:ext cx="1993898" cy="369332"/>
          </a:xfrm>
          <a:prstGeom prst="rect">
            <a:avLst/>
          </a:prstGeom>
          <a:noFill/>
        </p:spPr>
        <p:txBody>
          <a:bodyPr wrap="square" rtlCol="0">
            <a:spAutoFit/>
          </a:bodyPr>
          <a:lstStyle/>
          <a:p>
            <a:pPr algn="ctr"/>
            <a:r>
              <a:rPr lang="en-US" sz="1800" b="1" dirty="0">
                <a:solidFill>
                  <a:schemeClr val="tx2"/>
                </a:solidFill>
                <a:latin typeface="Montserrat ExtraBold" pitchFamily="2" charset="77"/>
                <a:ea typeface="Roboto" panose="02000000000000000000" pitchFamily="2" charset="0"/>
                <a:cs typeface="Roboto" panose="02000000000000000000" pitchFamily="2" charset="0"/>
              </a:rPr>
              <a:t>Game Concept</a:t>
            </a:r>
          </a:p>
        </p:txBody>
      </p:sp>
      <p:sp>
        <p:nvSpPr>
          <p:cNvPr id="10" name="TextBox 9">
            <a:extLst>
              <a:ext uri="{FF2B5EF4-FFF2-40B4-BE49-F238E27FC236}">
                <a16:creationId xmlns:a16="http://schemas.microsoft.com/office/drawing/2014/main" id="{DB8C205A-AB2E-CB49-9394-633B716AEBF9}"/>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11" name="TextBox 10">
            <a:extLst>
              <a:ext uri="{FF2B5EF4-FFF2-40B4-BE49-F238E27FC236}">
                <a16:creationId xmlns:a16="http://schemas.microsoft.com/office/drawing/2014/main" id="{570C9792-0EA1-8E40-A6BC-B38F758EDAAF}"/>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12" name="TextBox 11">
            <a:extLst>
              <a:ext uri="{FF2B5EF4-FFF2-40B4-BE49-F238E27FC236}">
                <a16:creationId xmlns:a16="http://schemas.microsoft.com/office/drawing/2014/main" id="{EBE4EBA8-49AE-D648-BE80-1B2C0FAF4E7A}"/>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pic>
        <p:nvPicPr>
          <p:cNvPr id="2" name="Picture 1">
            <a:extLst>
              <a:ext uri="{FF2B5EF4-FFF2-40B4-BE49-F238E27FC236}">
                <a16:creationId xmlns:a16="http://schemas.microsoft.com/office/drawing/2014/main" id="{204ED0BA-AB77-8F4A-BED5-E4D814A76CF1}"/>
              </a:ext>
            </a:extLst>
          </p:cNvPr>
          <p:cNvPicPr>
            <a:picLocks noChangeAspect="1"/>
          </p:cNvPicPr>
          <p:nvPr/>
        </p:nvPicPr>
        <p:blipFill>
          <a:blip r:embed="rId2"/>
          <a:stretch>
            <a:fillRect/>
          </a:stretch>
        </p:blipFill>
        <p:spPr>
          <a:xfrm>
            <a:off x="682625" y="3459836"/>
            <a:ext cx="12137181" cy="6827164"/>
          </a:xfrm>
          <a:prstGeom prst="rect">
            <a:avLst/>
          </a:prstGeom>
        </p:spPr>
      </p:pic>
    </p:spTree>
    <p:extLst>
      <p:ext uri="{BB962C8B-B14F-4D97-AF65-F5344CB8AC3E}">
        <p14:creationId xmlns:p14="http://schemas.microsoft.com/office/powerpoint/2010/main" val="4216674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24280" y="5042119"/>
            <a:ext cx="17680200" cy="2308324"/>
          </a:xfrm>
          <a:prstGeom prst="rect">
            <a:avLst/>
          </a:prstGeom>
          <a:noFill/>
        </p:spPr>
        <p:txBody>
          <a:bodyPr wrap="square" rtlCol="0">
            <a:spAutoFit/>
          </a:bodyPr>
          <a:lstStyle/>
          <a:p>
            <a:r>
              <a:rPr lang="en-US" sz="7200" b="1" dirty="0">
                <a:solidFill>
                  <a:schemeClr val="tx2"/>
                </a:solidFill>
                <a:latin typeface="Montserrat" charset="0"/>
                <a:ea typeface="Montserrat" charset="0"/>
                <a:cs typeface="Montserrat" charset="0"/>
              </a:rPr>
              <a:t>Core features</a:t>
            </a:r>
          </a:p>
          <a:p>
            <a:r>
              <a:rPr lang="en-US" sz="7200" b="1" dirty="0">
                <a:solidFill>
                  <a:schemeClr val="tx2"/>
                </a:solidFill>
                <a:latin typeface="Montserrat" charset="0"/>
                <a:ea typeface="Montserrat" charset="0"/>
                <a:cs typeface="Montserrat" charset="0"/>
              </a:rPr>
              <a:t>Of mochi.</a:t>
            </a:r>
          </a:p>
        </p:txBody>
      </p:sp>
      <p:sp>
        <p:nvSpPr>
          <p:cNvPr id="9" name="TextBox 8"/>
          <p:cNvSpPr txBox="1"/>
          <p:nvPr/>
        </p:nvSpPr>
        <p:spPr>
          <a:xfrm>
            <a:off x="2924281" y="4580454"/>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mochi</a:t>
            </a:r>
          </a:p>
        </p:txBody>
      </p:sp>
    </p:spTree>
    <p:extLst>
      <p:ext uri="{BB962C8B-B14F-4D97-AF65-F5344CB8AC3E}">
        <p14:creationId xmlns:p14="http://schemas.microsoft.com/office/powerpoint/2010/main" val="605457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24280" y="5042119"/>
            <a:ext cx="17680200" cy="3631763"/>
          </a:xfrm>
          <a:prstGeom prst="rect">
            <a:avLst/>
          </a:prstGeom>
          <a:noFill/>
        </p:spPr>
        <p:txBody>
          <a:bodyPr wrap="square" rtlCol="0">
            <a:spAutoFit/>
          </a:bodyPr>
          <a:lstStyle/>
          <a:p>
            <a:r>
              <a:rPr lang="en-US" sz="11500" b="1" dirty="0">
                <a:solidFill>
                  <a:schemeClr val="tx2"/>
                </a:solidFill>
                <a:latin typeface="Montserrat" charset="0"/>
                <a:ea typeface="Montserrat" charset="0"/>
                <a:cs typeface="Montserrat" charset="0"/>
              </a:rPr>
              <a:t>Welcome to</a:t>
            </a:r>
          </a:p>
          <a:p>
            <a:r>
              <a:rPr lang="en-US" sz="11500" b="1" dirty="0">
                <a:solidFill>
                  <a:schemeClr val="tx2"/>
                </a:solidFill>
                <a:latin typeface="Montserrat" charset="0"/>
                <a:ea typeface="Montserrat" charset="0"/>
                <a:cs typeface="Montserrat" charset="0"/>
              </a:rPr>
              <a:t>our game.</a:t>
            </a:r>
          </a:p>
        </p:txBody>
      </p:sp>
      <p:sp>
        <p:nvSpPr>
          <p:cNvPr id="16" name="TextBox 15"/>
          <p:cNvSpPr txBox="1"/>
          <p:nvPr/>
        </p:nvSpPr>
        <p:spPr>
          <a:xfrm rot="16200000">
            <a:off x="-1120596" y="5019184"/>
            <a:ext cx="6187061" cy="400110"/>
          </a:xfrm>
          <a:prstGeom prst="rect">
            <a:avLst/>
          </a:prstGeom>
          <a:noFill/>
        </p:spPr>
        <p:txBody>
          <a:bodyPr wrap="square" rtlCol="0">
            <a:spAutoFit/>
          </a:bodyPr>
          <a:lstStyle/>
          <a:p>
            <a:r>
              <a:rPr lang="en-US" sz="2000" b="1" spc="600" dirty="0">
                <a:latin typeface="Montserrat" charset="0"/>
                <a:ea typeface="Montserrat" charset="0"/>
                <a:cs typeface="Montserrat" charset="0"/>
              </a:rPr>
              <a:t>PROJECT MOCHI</a:t>
            </a:r>
          </a:p>
        </p:txBody>
      </p:sp>
      <p:sp>
        <p:nvSpPr>
          <p:cNvPr id="9" name="TextBox 8"/>
          <p:cNvSpPr txBox="1"/>
          <p:nvPr/>
        </p:nvSpPr>
        <p:spPr>
          <a:xfrm>
            <a:off x="2924281" y="4580454"/>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mochi</a:t>
            </a:r>
          </a:p>
        </p:txBody>
      </p:sp>
    </p:spTree>
    <p:extLst>
      <p:ext uri="{BB962C8B-B14F-4D97-AF65-F5344CB8AC3E}">
        <p14:creationId xmlns:p14="http://schemas.microsoft.com/office/powerpoint/2010/main" val="1518260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E6F275C-89C6-7247-8FA1-BE73AC0E1949}"/>
              </a:ext>
            </a:extLst>
          </p:cNvPr>
          <p:cNvGrpSpPr/>
          <p:nvPr/>
        </p:nvGrpSpPr>
        <p:grpSpPr>
          <a:xfrm>
            <a:off x="1825625" y="4571218"/>
            <a:ext cx="9906000" cy="2694703"/>
            <a:chOff x="12597290" y="4571218"/>
            <a:chExt cx="11397037" cy="2694703"/>
          </a:xfrm>
        </p:grpSpPr>
        <p:sp>
          <p:nvSpPr>
            <p:cNvPr id="23" name="TextBox 22"/>
            <p:cNvSpPr txBox="1"/>
            <p:nvPr/>
          </p:nvSpPr>
          <p:spPr>
            <a:xfrm>
              <a:off x="12597290" y="5165146"/>
              <a:ext cx="11397037" cy="1446550"/>
            </a:xfrm>
            <a:prstGeom prst="rect">
              <a:avLst/>
            </a:prstGeom>
            <a:noFill/>
          </p:spPr>
          <p:txBody>
            <a:bodyPr wrap="square" rtlCol="0">
              <a:spAutoFit/>
            </a:bodyPr>
            <a:lstStyle/>
            <a:p>
              <a:r>
                <a:rPr lang="en-US" sz="8800" b="1" dirty="0">
                  <a:solidFill>
                    <a:schemeClr val="tx2"/>
                  </a:solidFill>
                  <a:latin typeface="Montserrat" charset="0"/>
                  <a:ea typeface="Montserrat" charset="0"/>
                  <a:cs typeface="Montserrat" charset="0"/>
                </a:rPr>
                <a:t>Experience</a:t>
              </a:r>
            </a:p>
          </p:txBody>
        </p:sp>
        <p:sp>
          <p:nvSpPr>
            <p:cNvPr id="24" name="TextBox 23"/>
            <p:cNvSpPr txBox="1"/>
            <p:nvPr/>
          </p:nvSpPr>
          <p:spPr>
            <a:xfrm>
              <a:off x="12597290" y="4571218"/>
              <a:ext cx="6314115"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CORE FEATURES 01</a:t>
              </a:r>
            </a:p>
          </p:txBody>
        </p:sp>
        <p:sp>
          <p:nvSpPr>
            <p:cNvPr id="25" name="TextBox 24"/>
            <p:cNvSpPr txBox="1"/>
            <p:nvPr/>
          </p:nvSpPr>
          <p:spPr>
            <a:xfrm>
              <a:off x="12597290" y="6676849"/>
              <a:ext cx="7061930" cy="589072"/>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Experience the Mochi way of life.</a:t>
              </a:r>
            </a:p>
          </p:txBody>
        </p:sp>
      </p:grpSp>
      <p:sp>
        <p:nvSpPr>
          <p:cNvPr id="17" name="TextBox 16">
            <a:extLst>
              <a:ext uri="{FF2B5EF4-FFF2-40B4-BE49-F238E27FC236}">
                <a16:creationId xmlns:a16="http://schemas.microsoft.com/office/drawing/2014/main" id="{F3881D86-49A7-BF4A-BD99-495D6600F2F2}"/>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Introduction</a:t>
            </a:r>
          </a:p>
        </p:txBody>
      </p:sp>
      <p:sp>
        <p:nvSpPr>
          <p:cNvPr id="18" name="TextBox 17">
            <a:extLst>
              <a:ext uri="{FF2B5EF4-FFF2-40B4-BE49-F238E27FC236}">
                <a16:creationId xmlns:a16="http://schemas.microsoft.com/office/drawing/2014/main" id="{EE93CEA7-70C5-A747-A8CE-A51F066EE996}"/>
              </a:ext>
            </a:extLst>
          </p:cNvPr>
          <p:cNvSpPr txBox="1"/>
          <p:nvPr/>
        </p:nvSpPr>
        <p:spPr>
          <a:xfrm>
            <a:off x="8010697" y="12725400"/>
            <a:ext cx="1993898"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Game Concept</a:t>
            </a:r>
          </a:p>
        </p:txBody>
      </p:sp>
      <p:sp>
        <p:nvSpPr>
          <p:cNvPr id="19" name="TextBox 18">
            <a:extLst>
              <a:ext uri="{FF2B5EF4-FFF2-40B4-BE49-F238E27FC236}">
                <a16:creationId xmlns:a16="http://schemas.microsoft.com/office/drawing/2014/main" id="{76CA3624-34D0-3E40-9C02-226D0A2C9D58}"/>
              </a:ext>
            </a:extLst>
          </p:cNvPr>
          <p:cNvSpPr txBox="1"/>
          <p:nvPr/>
        </p:nvSpPr>
        <p:spPr>
          <a:xfrm>
            <a:off x="10802720" y="12725400"/>
            <a:ext cx="2131676" cy="400110"/>
          </a:xfrm>
          <a:prstGeom prst="rect">
            <a:avLst/>
          </a:prstGeom>
          <a:noFill/>
        </p:spPr>
        <p:txBody>
          <a:bodyPr wrap="square" rtlCol="0">
            <a:spAutoFit/>
          </a:bodyPr>
          <a:lstStyle/>
          <a:p>
            <a:pPr algn="ctr"/>
            <a:r>
              <a:rPr lang="en-US" sz="2000" b="1" dirty="0">
                <a:solidFill>
                  <a:schemeClr val="tx2"/>
                </a:solidFill>
                <a:latin typeface="Montserrat ExtraBold" pitchFamily="2" charset="77"/>
                <a:ea typeface="Roboto" panose="02000000000000000000" pitchFamily="2" charset="0"/>
                <a:cs typeface="Roboto" panose="02000000000000000000" pitchFamily="2" charset="0"/>
              </a:rPr>
              <a:t>Core Features</a:t>
            </a:r>
          </a:p>
        </p:txBody>
      </p:sp>
      <p:sp>
        <p:nvSpPr>
          <p:cNvPr id="20" name="TextBox 19">
            <a:extLst>
              <a:ext uri="{FF2B5EF4-FFF2-40B4-BE49-F238E27FC236}">
                <a16:creationId xmlns:a16="http://schemas.microsoft.com/office/drawing/2014/main" id="{43D99B3F-C16B-AE49-AACA-9E4E4330DFDB}"/>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21" name="TextBox 20">
            <a:extLst>
              <a:ext uri="{FF2B5EF4-FFF2-40B4-BE49-F238E27FC236}">
                <a16:creationId xmlns:a16="http://schemas.microsoft.com/office/drawing/2014/main" id="{8A8F0DA8-DC24-7647-B0D7-4D9F531579EE}"/>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pic>
        <p:nvPicPr>
          <p:cNvPr id="2" name="Picture 1">
            <a:extLst>
              <a:ext uri="{FF2B5EF4-FFF2-40B4-BE49-F238E27FC236}">
                <a16:creationId xmlns:a16="http://schemas.microsoft.com/office/drawing/2014/main" id="{6ADC5797-BDAE-B945-8C2C-4F9EAB12B874}"/>
              </a:ext>
            </a:extLst>
          </p:cNvPr>
          <p:cNvPicPr>
            <a:picLocks noChangeAspect="1"/>
          </p:cNvPicPr>
          <p:nvPr/>
        </p:nvPicPr>
        <p:blipFill>
          <a:blip r:embed="rId2"/>
          <a:stretch>
            <a:fillRect/>
          </a:stretch>
        </p:blipFill>
        <p:spPr>
          <a:xfrm>
            <a:off x="13588931" y="3472375"/>
            <a:ext cx="7886968" cy="6771250"/>
          </a:xfrm>
          <a:prstGeom prst="rect">
            <a:avLst/>
          </a:prstGeom>
        </p:spPr>
      </p:pic>
    </p:spTree>
    <p:extLst>
      <p:ext uri="{BB962C8B-B14F-4D97-AF65-F5344CB8AC3E}">
        <p14:creationId xmlns:p14="http://schemas.microsoft.com/office/powerpoint/2010/main" val="2426763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9976020" y="4571218"/>
            <a:ext cx="11397037" cy="4460545"/>
            <a:chOff x="-2225433" y="7789207"/>
            <a:chExt cx="11397037" cy="4460545"/>
          </a:xfrm>
        </p:grpSpPr>
        <p:sp>
          <p:nvSpPr>
            <p:cNvPr id="23" name="TextBox 22"/>
            <p:cNvSpPr txBox="1"/>
            <p:nvPr/>
          </p:nvSpPr>
          <p:spPr>
            <a:xfrm>
              <a:off x="-2225433" y="8383135"/>
              <a:ext cx="11397037" cy="1446550"/>
            </a:xfrm>
            <a:prstGeom prst="rect">
              <a:avLst/>
            </a:prstGeom>
            <a:noFill/>
          </p:spPr>
          <p:txBody>
            <a:bodyPr wrap="square" rtlCol="0">
              <a:spAutoFit/>
            </a:bodyPr>
            <a:lstStyle/>
            <a:p>
              <a:pPr algn="r"/>
              <a:r>
                <a:rPr lang="en-US" sz="8800" b="1" dirty="0">
                  <a:solidFill>
                    <a:schemeClr val="tx2"/>
                  </a:solidFill>
                  <a:latin typeface="Montserrat" charset="0"/>
                  <a:ea typeface="Montserrat" charset="0"/>
                  <a:cs typeface="Montserrat" charset="0"/>
                </a:rPr>
                <a:t>Puzzles</a:t>
              </a:r>
            </a:p>
          </p:txBody>
        </p:sp>
        <p:sp>
          <p:nvSpPr>
            <p:cNvPr id="24" name="TextBox 23"/>
            <p:cNvSpPr txBox="1"/>
            <p:nvPr/>
          </p:nvSpPr>
          <p:spPr>
            <a:xfrm>
              <a:off x="2984543" y="7789207"/>
              <a:ext cx="6187061" cy="461665"/>
            </a:xfrm>
            <a:prstGeom prst="rect">
              <a:avLst/>
            </a:prstGeom>
            <a:noFill/>
          </p:spPr>
          <p:txBody>
            <a:bodyPr wrap="square" rtlCol="0">
              <a:spAutoFit/>
            </a:bodyPr>
            <a:lstStyle/>
            <a:p>
              <a:pPr algn="r"/>
              <a:r>
                <a:rPr lang="en-US" sz="2400" spc="600" dirty="0">
                  <a:solidFill>
                    <a:schemeClr val="tx2"/>
                  </a:solidFill>
                  <a:latin typeface="Montserrat Medium" charset="0"/>
                  <a:ea typeface="Montserrat Medium" charset="0"/>
                  <a:cs typeface="Montserrat Medium" charset="0"/>
                </a:rPr>
                <a:t>CORE FEATURES 02</a:t>
              </a:r>
            </a:p>
          </p:txBody>
        </p:sp>
        <p:sp>
          <p:nvSpPr>
            <p:cNvPr id="25" name="TextBox 24"/>
            <p:cNvSpPr txBox="1"/>
            <p:nvPr/>
          </p:nvSpPr>
          <p:spPr>
            <a:xfrm>
              <a:off x="2109674" y="9894838"/>
              <a:ext cx="7061930" cy="589072"/>
            </a:xfrm>
            <a:prstGeom prst="rect">
              <a:avLst/>
            </a:prstGeom>
            <a:noFill/>
          </p:spPr>
          <p:txBody>
            <a:bodyPr wrap="square" rtlCol="0">
              <a:spAutoFit/>
            </a:bodyPr>
            <a:lstStyle/>
            <a:p>
              <a:pPr algn="r">
                <a:lnSpc>
                  <a:spcPct val="150000"/>
                </a:lnSpc>
              </a:pPr>
              <a:r>
                <a:rPr lang="en-US" sz="2400" dirty="0">
                  <a:latin typeface="Montserrat Light" charset="0"/>
                  <a:ea typeface="Montserrat Light" charset="0"/>
                  <a:cs typeface="Montserrat Light" charset="0"/>
                </a:rPr>
                <a:t>Mind boggling puzzle</a:t>
              </a:r>
            </a:p>
          </p:txBody>
        </p:sp>
        <p:sp>
          <p:nvSpPr>
            <p:cNvPr id="26" name="TextBox 25"/>
            <p:cNvSpPr txBox="1"/>
            <p:nvPr/>
          </p:nvSpPr>
          <p:spPr>
            <a:xfrm>
              <a:off x="8765628" y="11603421"/>
              <a:ext cx="184731" cy="646331"/>
            </a:xfrm>
            <a:prstGeom prst="rect">
              <a:avLst/>
            </a:prstGeom>
            <a:noFill/>
          </p:spPr>
          <p:txBody>
            <a:bodyPr wrap="none" rtlCol="0">
              <a:spAutoFit/>
            </a:bodyPr>
            <a:lstStyle/>
            <a:p>
              <a:endParaRPr lang="en-US"/>
            </a:p>
          </p:txBody>
        </p:sp>
      </p:grpSp>
      <p:sp>
        <p:nvSpPr>
          <p:cNvPr id="17" name="TextBox 16">
            <a:extLst>
              <a:ext uri="{FF2B5EF4-FFF2-40B4-BE49-F238E27FC236}">
                <a16:creationId xmlns:a16="http://schemas.microsoft.com/office/drawing/2014/main" id="{FD1057E5-AAD1-6A4D-B60A-4E7739D8D3A5}"/>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Introduction</a:t>
            </a:r>
          </a:p>
        </p:txBody>
      </p:sp>
      <p:sp>
        <p:nvSpPr>
          <p:cNvPr id="18" name="TextBox 17">
            <a:extLst>
              <a:ext uri="{FF2B5EF4-FFF2-40B4-BE49-F238E27FC236}">
                <a16:creationId xmlns:a16="http://schemas.microsoft.com/office/drawing/2014/main" id="{279A4245-0834-E245-9427-0C1D8AE66ACC}"/>
              </a:ext>
            </a:extLst>
          </p:cNvPr>
          <p:cNvSpPr txBox="1"/>
          <p:nvPr/>
        </p:nvSpPr>
        <p:spPr>
          <a:xfrm>
            <a:off x="8010697" y="12725400"/>
            <a:ext cx="1993898"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Game Concept</a:t>
            </a:r>
          </a:p>
        </p:txBody>
      </p:sp>
      <p:sp>
        <p:nvSpPr>
          <p:cNvPr id="19" name="TextBox 18">
            <a:extLst>
              <a:ext uri="{FF2B5EF4-FFF2-40B4-BE49-F238E27FC236}">
                <a16:creationId xmlns:a16="http://schemas.microsoft.com/office/drawing/2014/main" id="{7B4F6EAC-E669-4C47-9A88-AB74FE7AB251}"/>
              </a:ext>
            </a:extLst>
          </p:cNvPr>
          <p:cNvSpPr txBox="1"/>
          <p:nvPr/>
        </p:nvSpPr>
        <p:spPr>
          <a:xfrm>
            <a:off x="10802720" y="12725400"/>
            <a:ext cx="2131676" cy="400110"/>
          </a:xfrm>
          <a:prstGeom prst="rect">
            <a:avLst/>
          </a:prstGeom>
          <a:noFill/>
        </p:spPr>
        <p:txBody>
          <a:bodyPr wrap="square" rtlCol="0">
            <a:spAutoFit/>
          </a:bodyPr>
          <a:lstStyle/>
          <a:p>
            <a:pPr algn="ctr"/>
            <a:r>
              <a:rPr lang="en-US" sz="2000" b="1" dirty="0">
                <a:solidFill>
                  <a:schemeClr val="tx2"/>
                </a:solidFill>
                <a:latin typeface="Montserrat ExtraBold" pitchFamily="2" charset="77"/>
                <a:ea typeface="Roboto" panose="02000000000000000000" pitchFamily="2" charset="0"/>
                <a:cs typeface="Roboto" panose="02000000000000000000" pitchFamily="2" charset="0"/>
              </a:rPr>
              <a:t>Core Features</a:t>
            </a:r>
          </a:p>
        </p:txBody>
      </p:sp>
      <p:sp>
        <p:nvSpPr>
          <p:cNvPr id="20" name="TextBox 19">
            <a:extLst>
              <a:ext uri="{FF2B5EF4-FFF2-40B4-BE49-F238E27FC236}">
                <a16:creationId xmlns:a16="http://schemas.microsoft.com/office/drawing/2014/main" id="{94E152B4-EAC4-B642-87E7-354294EB8EE3}"/>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30" name="TextBox 29">
            <a:extLst>
              <a:ext uri="{FF2B5EF4-FFF2-40B4-BE49-F238E27FC236}">
                <a16:creationId xmlns:a16="http://schemas.microsoft.com/office/drawing/2014/main" id="{16EE9864-8BE2-0D46-B571-E607CD73E727}"/>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pic>
        <p:nvPicPr>
          <p:cNvPr id="4" name="Picture 3">
            <a:extLst>
              <a:ext uri="{FF2B5EF4-FFF2-40B4-BE49-F238E27FC236}">
                <a16:creationId xmlns:a16="http://schemas.microsoft.com/office/drawing/2014/main" id="{6C07C0BB-9609-444D-95E9-8055C8532129}"/>
              </a:ext>
            </a:extLst>
          </p:cNvPr>
          <p:cNvPicPr>
            <a:picLocks noChangeAspect="1"/>
          </p:cNvPicPr>
          <p:nvPr/>
        </p:nvPicPr>
        <p:blipFill>
          <a:blip r:embed="rId2"/>
          <a:stretch>
            <a:fillRect/>
          </a:stretch>
        </p:blipFill>
        <p:spPr>
          <a:xfrm>
            <a:off x="2752269" y="3234523"/>
            <a:ext cx="7683956" cy="7246954"/>
          </a:xfrm>
          <a:prstGeom prst="rect">
            <a:avLst/>
          </a:prstGeom>
        </p:spPr>
      </p:pic>
    </p:spTree>
    <p:extLst>
      <p:ext uri="{BB962C8B-B14F-4D97-AF65-F5344CB8AC3E}">
        <p14:creationId xmlns:p14="http://schemas.microsoft.com/office/powerpoint/2010/main" val="13484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E6F275C-89C6-7247-8FA1-BE73AC0E1949}"/>
              </a:ext>
            </a:extLst>
          </p:cNvPr>
          <p:cNvGrpSpPr/>
          <p:nvPr/>
        </p:nvGrpSpPr>
        <p:grpSpPr>
          <a:xfrm>
            <a:off x="1825625" y="4571218"/>
            <a:ext cx="9906000" cy="2694703"/>
            <a:chOff x="12597290" y="4571218"/>
            <a:chExt cx="11397037" cy="2694703"/>
          </a:xfrm>
        </p:grpSpPr>
        <p:sp>
          <p:nvSpPr>
            <p:cNvPr id="23" name="TextBox 22"/>
            <p:cNvSpPr txBox="1"/>
            <p:nvPr/>
          </p:nvSpPr>
          <p:spPr>
            <a:xfrm>
              <a:off x="12597290" y="5165146"/>
              <a:ext cx="11397037" cy="1446550"/>
            </a:xfrm>
            <a:prstGeom prst="rect">
              <a:avLst/>
            </a:prstGeom>
            <a:noFill/>
          </p:spPr>
          <p:txBody>
            <a:bodyPr wrap="square" rtlCol="0">
              <a:spAutoFit/>
            </a:bodyPr>
            <a:lstStyle/>
            <a:p>
              <a:r>
                <a:rPr lang="en-US" sz="8800" b="1" dirty="0">
                  <a:solidFill>
                    <a:schemeClr val="tx2"/>
                  </a:solidFill>
                  <a:latin typeface="Montserrat" charset="0"/>
                  <a:ea typeface="Montserrat" charset="0"/>
                  <a:cs typeface="Montserrat" charset="0"/>
                </a:rPr>
                <a:t>Combat</a:t>
              </a:r>
            </a:p>
          </p:txBody>
        </p:sp>
        <p:sp>
          <p:nvSpPr>
            <p:cNvPr id="24" name="TextBox 23"/>
            <p:cNvSpPr txBox="1"/>
            <p:nvPr/>
          </p:nvSpPr>
          <p:spPr>
            <a:xfrm>
              <a:off x="12597290" y="4571218"/>
              <a:ext cx="6314115"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CORE FEATURES 03</a:t>
              </a:r>
            </a:p>
          </p:txBody>
        </p:sp>
        <p:sp>
          <p:nvSpPr>
            <p:cNvPr id="25" name="TextBox 24"/>
            <p:cNvSpPr txBox="1"/>
            <p:nvPr/>
          </p:nvSpPr>
          <p:spPr>
            <a:xfrm>
              <a:off x="12597290" y="6676849"/>
              <a:ext cx="7061930" cy="589072"/>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Fighting enemies</a:t>
              </a:r>
            </a:p>
          </p:txBody>
        </p:sp>
      </p:grpSp>
      <p:sp>
        <p:nvSpPr>
          <p:cNvPr id="13" name="TextBox 12">
            <a:extLst>
              <a:ext uri="{FF2B5EF4-FFF2-40B4-BE49-F238E27FC236}">
                <a16:creationId xmlns:a16="http://schemas.microsoft.com/office/drawing/2014/main" id="{7B4F77AE-2167-D342-A2D0-9807A1E5DE47}"/>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Introduction</a:t>
            </a:r>
          </a:p>
        </p:txBody>
      </p:sp>
      <p:sp>
        <p:nvSpPr>
          <p:cNvPr id="14" name="TextBox 13">
            <a:extLst>
              <a:ext uri="{FF2B5EF4-FFF2-40B4-BE49-F238E27FC236}">
                <a16:creationId xmlns:a16="http://schemas.microsoft.com/office/drawing/2014/main" id="{E0908A2B-9C33-A740-9E77-F151B99A652E}"/>
              </a:ext>
            </a:extLst>
          </p:cNvPr>
          <p:cNvSpPr txBox="1"/>
          <p:nvPr/>
        </p:nvSpPr>
        <p:spPr>
          <a:xfrm>
            <a:off x="8010697" y="12725400"/>
            <a:ext cx="1993898"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Game Concept</a:t>
            </a:r>
          </a:p>
        </p:txBody>
      </p:sp>
      <p:sp>
        <p:nvSpPr>
          <p:cNvPr id="15" name="TextBox 14">
            <a:extLst>
              <a:ext uri="{FF2B5EF4-FFF2-40B4-BE49-F238E27FC236}">
                <a16:creationId xmlns:a16="http://schemas.microsoft.com/office/drawing/2014/main" id="{0D2B037C-0A8B-4448-8BF4-7ACFF1AF3403}"/>
              </a:ext>
            </a:extLst>
          </p:cNvPr>
          <p:cNvSpPr txBox="1"/>
          <p:nvPr/>
        </p:nvSpPr>
        <p:spPr>
          <a:xfrm>
            <a:off x="10802720" y="12725400"/>
            <a:ext cx="2131676" cy="400110"/>
          </a:xfrm>
          <a:prstGeom prst="rect">
            <a:avLst/>
          </a:prstGeom>
          <a:noFill/>
        </p:spPr>
        <p:txBody>
          <a:bodyPr wrap="square" rtlCol="0">
            <a:spAutoFit/>
          </a:bodyPr>
          <a:lstStyle/>
          <a:p>
            <a:pPr algn="ctr"/>
            <a:r>
              <a:rPr lang="en-US" sz="2000" b="1" dirty="0">
                <a:solidFill>
                  <a:schemeClr val="tx2"/>
                </a:solidFill>
                <a:latin typeface="Montserrat ExtraBold" pitchFamily="2" charset="77"/>
                <a:ea typeface="Roboto" panose="02000000000000000000" pitchFamily="2" charset="0"/>
                <a:cs typeface="Roboto" panose="02000000000000000000" pitchFamily="2" charset="0"/>
              </a:rPr>
              <a:t>Core Features</a:t>
            </a:r>
          </a:p>
        </p:txBody>
      </p:sp>
      <p:sp>
        <p:nvSpPr>
          <p:cNvPr id="16" name="TextBox 15">
            <a:extLst>
              <a:ext uri="{FF2B5EF4-FFF2-40B4-BE49-F238E27FC236}">
                <a16:creationId xmlns:a16="http://schemas.microsoft.com/office/drawing/2014/main" id="{8D4C685E-274D-9C4F-B29E-0C4B4F9714A6}"/>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17" name="TextBox 16">
            <a:extLst>
              <a:ext uri="{FF2B5EF4-FFF2-40B4-BE49-F238E27FC236}">
                <a16:creationId xmlns:a16="http://schemas.microsoft.com/office/drawing/2014/main" id="{842E2B1B-B074-A946-A11B-7780AB0C4310}"/>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pic>
        <p:nvPicPr>
          <p:cNvPr id="6" name="Picture 5">
            <a:extLst>
              <a:ext uri="{FF2B5EF4-FFF2-40B4-BE49-F238E27FC236}">
                <a16:creationId xmlns:a16="http://schemas.microsoft.com/office/drawing/2014/main" id="{07D67F6A-6DAF-EE42-9B2E-B7A3C2A4AFC6}"/>
              </a:ext>
            </a:extLst>
          </p:cNvPr>
          <p:cNvPicPr>
            <a:picLocks noChangeAspect="1"/>
          </p:cNvPicPr>
          <p:nvPr/>
        </p:nvPicPr>
        <p:blipFill>
          <a:blip r:embed="rId2"/>
          <a:stretch>
            <a:fillRect/>
          </a:stretch>
        </p:blipFill>
        <p:spPr>
          <a:xfrm>
            <a:off x="13687062" y="3758727"/>
            <a:ext cx="7870374" cy="6147274"/>
          </a:xfrm>
          <a:prstGeom prst="rect">
            <a:avLst/>
          </a:prstGeom>
        </p:spPr>
      </p:pic>
    </p:spTree>
    <p:extLst>
      <p:ext uri="{BB962C8B-B14F-4D97-AF65-F5344CB8AC3E}">
        <p14:creationId xmlns:p14="http://schemas.microsoft.com/office/powerpoint/2010/main" val="496547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1823636" y="4318844"/>
            <a:ext cx="11584613" cy="5078313"/>
          </a:xfrm>
          <a:prstGeom prst="rect">
            <a:avLst/>
          </a:prstGeom>
          <a:noFill/>
        </p:spPr>
        <p:txBody>
          <a:bodyPr wrap="square" rtlCol="0">
            <a:spAutoFit/>
          </a:bodyPr>
          <a:lstStyle/>
          <a:p>
            <a:r>
              <a:rPr lang="en-US" sz="4400" b="1" dirty="0">
                <a:solidFill>
                  <a:schemeClr val="tx2"/>
                </a:solidFill>
                <a:latin typeface="Montserrat" charset="0"/>
                <a:ea typeface="Montserrat" charset="0"/>
                <a:cs typeface="Montserrat" charset="0"/>
              </a:rPr>
              <a:t>You play as</a:t>
            </a:r>
          </a:p>
          <a:p>
            <a:r>
              <a:rPr lang="en-US" sz="13800" b="1" dirty="0">
                <a:solidFill>
                  <a:schemeClr val="tx2"/>
                </a:solidFill>
                <a:latin typeface="Montserrat" charset="0"/>
                <a:ea typeface="Montserrat" charset="0"/>
                <a:cs typeface="Montserrat" charset="0"/>
              </a:rPr>
              <a:t>Bean Lychee</a:t>
            </a:r>
          </a:p>
        </p:txBody>
      </p:sp>
      <p:sp>
        <p:nvSpPr>
          <p:cNvPr id="25" name="TextBox 24"/>
          <p:cNvSpPr txBox="1"/>
          <p:nvPr/>
        </p:nvSpPr>
        <p:spPr>
          <a:xfrm>
            <a:off x="1823636" y="3500735"/>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PLAYER CHARACTER</a:t>
            </a:r>
          </a:p>
        </p:txBody>
      </p:sp>
      <p:sp>
        <p:nvSpPr>
          <p:cNvPr id="26" name="TextBox 25">
            <a:extLst>
              <a:ext uri="{FF2B5EF4-FFF2-40B4-BE49-F238E27FC236}">
                <a16:creationId xmlns:a16="http://schemas.microsoft.com/office/drawing/2014/main" id="{F972977B-2709-2B48-966E-E8E4B2F26254}"/>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Introduction</a:t>
            </a:r>
          </a:p>
        </p:txBody>
      </p:sp>
      <p:sp>
        <p:nvSpPr>
          <p:cNvPr id="27" name="TextBox 26">
            <a:extLst>
              <a:ext uri="{FF2B5EF4-FFF2-40B4-BE49-F238E27FC236}">
                <a16:creationId xmlns:a16="http://schemas.microsoft.com/office/drawing/2014/main" id="{0A730911-BD6A-F74A-82AE-C2D7F7D92844}"/>
              </a:ext>
            </a:extLst>
          </p:cNvPr>
          <p:cNvSpPr txBox="1"/>
          <p:nvPr/>
        </p:nvSpPr>
        <p:spPr>
          <a:xfrm>
            <a:off x="8010697" y="12725400"/>
            <a:ext cx="1993898"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Game Concept</a:t>
            </a:r>
          </a:p>
        </p:txBody>
      </p:sp>
      <p:sp>
        <p:nvSpPr>
          <p:cNvPr id="28" name="TextBox 27">
            <a:extLst>
              <a:ext uri="{FF2B5EF4-FFF2-40B4-BE49-F238E27FC236}">
                <a16:creationId xmlns:a16="http://schemas.microsoft.com/office/drawing/2014/main" id="{50D0A5F7-26B7-D648-97F3-27B13BFB29AC}"/>
              </a:ext>
            </a:extLst>
          </p:cNvPr>
          <p:cNvSpPr txBox="1"/>
          <p:nvPr/>
        </p:nvSpPr>
        <p:spPr>
          <a:xfrm>
            <a:off x="10802720" y="12725400"/>
            <a:ext cx="2131676" cy="400110"/>
          </a:xfrm>
          <a:prstGeom prst="rect">
            <a:avLst/>
          </a:prstGeom>
          <a:noFill/>
        </p:spPr>
        <p:txBody>
          <a:bodyPr wrap="square" rtlCol="0">
            <a:spAutoFit/>
          </a:bodyPr>
          <a:lstStyle/>
          <a:p>
            <a:pPr algn="ctr"/>
            <a:r>
              <a:rPr lang="en-US" sz="2000" b="1" dirty="0">
                <a:solidFill>
                  <a:schemeClr val="tx2"/>
                </a:solidFill>
                <a:latin typeface="Montserrat ExtraBold" pitchFamily="2" charset="77"/>
                <a:ea typeface="Roboto" panose="02000000000000000000" pitchFamily="2" charset="0"/>
                <a:cs typeface="Roboto" panose="02000000000000000000" pitchFamily="2" charset="0"/>
              </a:rPr>
              <a:t>Core Features</a:t>
            </a:r>
          </a:p>
        </p:txBody>
      </p:sp>
      <p:sp>
        <p:nvSpPr>
          <p:cNvPr id="29" name="TextBox 28">
            <a:extLst>
              <a:ext uri="{FF2B5EF4-FFF2-40B4-BE49-F238E27FC236}">
                <a16:creationId xmlns:a16="http://schemas.microsoft.com/office/drawing/2014/main" id="{EC7FE7DC-2969-A340-B520-8FBA4E26523A}"/>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30" name="TextBox 29">
            <a:extLst>
              <a:ext uri="{FF2B5EF4-FFF2-40B4-BE49-F238E27FC236}">
                <a16:creationId xmlns:a16="http://schemas.microsoft.com/office/drawing/2014/main" id="{9EC35239-8AFA-674F-B9AB-59A5E200BD23}"/>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pic>
        <p:nvPicPr>
          <p:cNvPr id="7" name="Picture 6">
            <a:extLst>
              <a:ext uri="{FF2B5EF4-FFF2-40B4-BE49-F238E27FC236}">
                <a16:creationId xmlns:a16="http://schemas.microsoft.com/office/drawing/2014/main" id="{4963ACCD-BA98-3F43-A8EF-99F7392FE2A4}"/>
              </a:ext>
            </a:extLst>
          </p:cNvPr>
          <p:cNvPicPr>
            <a:picLocks noChangeAspect="1"/>
          </p:cNvPicPr>
          <p:nvPr/>
        </p:nvPicPr>
        <p:blipFill>
          <a:blip r:embed="rId3"/>
          <a:stretch>
            <a:fillRect/>
          </a:stretch>
        </p:blipFill>
        <p:spPr>
          <a:xfrm>
            <a:off x="14700097" y="4562455"/>
            <a:ext cx="5870575" cy="4591091"/>
          </a:xfrm>
          <a:prstGeom prst="rect">
            <a:avLst/>
          </a:prstGeom>
        </p:spPr>
      </p:pic>
    </p:spTree>
    <p:extLst>
      <p:ext uri="{BB962C8B-B14F-4D97-AF65-F5344CB8AC3E}">
        <p14:creationId xmlns:p14="http://schemas.microsoft.com/office/powerpoint/2010/main" val="1046438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1823636" y="4318844"/>
            <a:ext cx="11584613" cy="5078313"/>
          </a:xfrm>
          <a:prstGeom prst="rect">
            <a:avLst/>
          </a:prstGeom>
          <a:noFill/>
        </p:spPr>
        <p:txBody>
          <a:bodyPr wrap="square" rtlCol="0">
            <a:spAutoFit/>
          </a:bodyPr>
          <a:lstStyle/>
          <a:p>
            <a:r>
              <a:rPr lang="en-US" sz="4400" b="1" dirty="0">
                <a:solidFill>
                  <a:schemeClr val="tx2"/>
                </a:solidFill>
                <a:latin typeface="Montserrat" charset="0"/>
                <a:ea typeface="Montserrat" charset="0"/>
                <a:cs typeface="Montserrat" charset="0"/>
              </a:rPr>
              <a:t>You play as</a:t>
            </a:r>
          </a:p>
          <a:p>
            <a:r>
              <a:rPr lang="en-US" sz="13800" b="1" dirty="0">
                <a:solidFill>
                  <a:schemeClr val="tx2"/>
                </a:solidFill>
                <a:latin typeface="Montserrat" charset="0"/>
                <a:ea typeface="Montserrat" charset="0"/>
                <a:cs typeface="Montserrat" charset="0"/>
              </a:rPr>
              <a:t>Bean Lychee</a:t>
            </a:r>
          </a:p>
        </p:txBody>
      </p:sp>
      <p:sp>
        <p:nvSpPr>
          <p:cNvPr id="25" name="TextBox 24"/>
          <p:cNvSpPr txBox="1"/>
          <p:nvPr/>
        </p:nvSpPr>
        <p:spPr>
          <a:xfrm>
            <a:off x="1823636" y="3500735"/>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PLAYER CHARACTER</a:t>
            </a:r>
          </a:p>
        </p:txBody>
      </p:sp>
      <p:sp>
        <p:nvSpPr>
          <p:cNvPr id="26" name="TextBox 25">
            <a:extLst>
              <a:ext uri="{FF2B5EF4-FFF2-40B4-BE49-F238E27FC236}">
                <a16:creationId xmlns:a16="http://schemas.microsoft.com/office/drawing/2014/main" id="{F972977B-2709-2B48-966E-E8E4B2F26254}"/>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Introduction</a:t>
            </a:r>
          </a:p>
        </p:txBody>
      </p:sp>
      <p:sp>
        <p:nvSpPr>
          <p:cNvPr id="27" name="TextBox 26">
            <a:extLst>
              <a:ext uri="{FF2B5EF4-FFF2-40B4-BE49-F238E27FC236}">
                <a16:creationId xmlns:a16="http://schemas.microsoft.com/office/drawing/2014/main" id="{0A730911-BD6A-F74A-82AE-C2D7F7D92844}"/>
              </a:ext>
            </a:extLst>
          </p:cNvPr>
          <p:cNvSpPr txBox="1"/>
          <p:nvPr/>
        </p:nvSpPr>
        <p:spPr>
          <a:xfrm>
            <a:off x="8010697" y="12725400"/>
            <a:ext cx="1993898"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Game Concept</a:t>
            </a:r>
          </a:p>
        </p:txBody>
      </p:sp>
      <p:sp>
        <p:nvSpPr>
          <p:cNvPr id="28" name="TextBox 27">
            <a:extLst>
              <a:ext uri="{FF2B5EF4-FFF2-40B4-BE49-F238E27FC236}">
                <a16:creationId xmlns:a16="http://schemas.microsoft.com/office/drawing/2014/main" id="{50D0A5F7-26B7-D648-97F3-27B13BFB29AC}"/>
              </a:ext>
            </a:extLst>
          </p:cNvPr>
          <p:cNvSpPr txBox="1"/>
          <p:nvPr/>
        </p:nvSpPr>
        <p:spPr>
          <a:xfrm>
            <a:off x="10802720" y="12725400"/>
            <a:ext cx="2131676" cy="400110"/>
          </a:xfrm>
          <a:prstGeom prst="rect">
            <a:avLst/>
          </a:prstGeom>
          <a:noFill/>
        </p:spPr>
        <p:txBody>
          <a:bodyPr wrap="square" rtlCol="0">
            <a:spAutoFit/>
          </a:bodyPr>
          <a:lstStyle/>
          <a:p>
            <a:pPr algn="ctr"/>
            <a:r>
              <a:rPr lang="en-US" sz="2000" b="1" dirty="0">
                <a:solidFill>
                  <a:schemeClr val="tx2"/>
                </a:solidFill>
                <a:latin typeface="Montserrat ExtraBold" pitchFamily="2" charset="77"/>
                <a:ea typeface="Roboto" panose="02000000000000000000" pitchFamily="2" charset="0"/>
                <a:cs typeface="Roboto" panose="02000000000000000000" pitchFamily="2" charset="0"/>
              </a:rPr>
              <a:t>Core Features</a:t>
            </a:r>
          </a:p>
        </p:txBody>
      </p:sp>
      <p:sp>
        <p:nvSpPr>
          <p:cNvPr id="29" name="TextBox 28">
            <a:extLst>
              <a:ext uri="{FF2B5EF4-FFF2-40B4-BE49-F238E27FC236}">
                <a16:creationId xmlns:a16="http://schemas.microsoft.com/office/drawing/2014/main" id="{EC7FE7DC-2969-A340-B520-8FBA4E26523A}"/>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30" name="TextBox 29">
            <a:extLst>
              <a:ext uri="{FF2B5EF4-FFF2-40B4-BE49-F238E27FC236}">
                <a16:creationId xmlns:a16="http://schemas.microsoft.com/office/drawing/2014/main" id="{9EC35239-8AFA-674F-B9AB-59A5E200BD23}"/>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pic>
        <p:nvPicPr>
          <p:cNvPr id="2" name="Picture 1">
            <a:extLst>
              <a:ext uri="{FF2B5EF4-FFF2-40B4-BE49-F238E27FC236}">
                <a16:creationId xmlns:a16="http://schemas.microsoft.com/office/drawing/2014/main" id="{5675E5D7-38ED-7945-A9CD-ED7AE541CA16}"/>
              </a:ext>
            </a:extLst>
          </p:cNvPr>
          <p:cNvPicPr>
            <a:picLocks noChangeAspect="1"/>
          </p:cNvPicPr>
          <p:nvPr/>
        </p:nvPicPr>
        <p:blipFill>
          <a:blip r:embed="rId3"/>
          <a:stretch>
            <a:fillRect/>
          </a:stretch>
        </p:blipFill>
        <p:spPr>
          <a:xfrm>
            <a:off x="14700097" y="4572773"/>
            <a:ext cx="5857382" cy="4580773"/>
          </a:xfrm>
          <a:prstGeom prst="rect">
            <a:avLst/>
          </a:prstGeom>
        </p:spPr>
      </p:pic>
    </p:spTree>
    <p:extLst>
      <p:ext uri="{BB962C8B-B14F-4D97-AF65-F5344CB8AC3E}">
        <p14:creationId xmlns:p14="http://schemas.microsoft.com/office/powerpoint/2010/main" val="3696933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504530" y="2924689"/>
            <a:ext cx="10974400" cy="2554545"/>
          </a:xfrm>
          <a:prstGeom prst="rect">
            <a:avLst/>
          </a:prstGeom>
          <a:noFill/>
        </p:spPr>
        <p:txBody>
          <a:bodyPr wrap="square" rtlCol="0">
            <a:spAutoFit/>
          </a:bodyPr>
          <a:lstStyle/>
          <a:p>
            <a:r>
              <a:rPr lang="en-US" sz="8000" b="1" dirty="0">
                <a:solidFill>
                  <a:schemeClr val="tx2"/>
                </a:solidFill>
                <a:latin typeface="Montserrat" charset="0"/>
                <a:ea typeface="Montserrat" charset="0"/>
                <a:cs typeface="Montserrat" charset="0"/>
              </a:rPr>
              <a:t>PRIMARY MECHANICS</a:t>
            </a:r>
          </a:p>
        </p:txBody>
      </p:sp>
      <p:sp>
        <p:nvSpPr>
          <p:cNvPr id="10" name="TextBox 9"/>
          <p:cNvSpPr txBox="1"/>
          <p:nvPr/>
        </p:nvSpPr>
        <p:spPr>
          <a:xfrm>
            <a:off x="3504530" y="5479234"/>
            <a:ext cx="6626895" cy="523220"/>
          </a:xfrm>
          <a:prstGeom prst="rect">
            <a:avLst/>
          </a:prstGeom>
          <a:noFill/>
        </p:spPr>
        <p:txBody>
          <a:bodyPr wrap="square" rtlCol="0">
            <a:spAutoFit/>
          </a:bodyPr>
          <a:lstStyle/>
          <a:p>
            <a:r>
              <a:rPr lang="en-US" sz="2800" b="1" spc="600" dirty="0">
                <a:solidFill>
                  <a:schemeClr val="tx2"/>
                </a:solidFill>
                <a:latin typeface="Montserrat" charset="0"/>
                <a:ea typeface="Montserrat" charset="0"/>
                <a:cs typeface="Montserrat" charset="0"/>
              </a:rPr>
              <a:t>UNIQUE SELLING POINT</a:t>
            </a:r>
          </a:p>
        </p:txBody>
      </p:sp>
      <p:sp>
        <p:nvSpPr>
          <p:cNvPr id="11" name="TextBox 10"/>
          <p:cNvSpPr txBox="1"/>
          <p:nvPr/>
        </p:nvSpPr>
        <p:spPr>
          <a:xfrm>
            <a:off x="3504530" y="6248400"/>
            <a:ext cx="7061930" cy="33590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Montserrat Light" charset="0"/>
                <a:ea typeface="Montserrat Light" charset="0"/>
                <a:cs typeface="Montserrat Light" charset="0"/>
              </a:rPr>
              <a:t>Size dependent  exit doors</a:t>
            </a:r>
          </a:p>
          <a:p>
            <a:pPr marL="342900" indent="-342900">
              <a:lnSpc>
                <a:spcPct val="150000"/>
              </a:lnSpc>
              <a:buFont typeface="Arial" panose="020B0604020202020204" pitchFamily="34" charset="0"/>
              <a:buChar char="•"/>
            </a:pPr>
            <a:r>
              <a:rPr lang="en-US" sz="2400" dirty="0">
                <a:latin typeface="Montserrat Light" charset="0"/>
                <a:ea typeface="Montserrat Light" charset="0"/>
                <a:cs typeface="Montserrat Light" charset="0"/>
              </a:rPr>
              <a:t>Mochi Struggles with:</a:t>
            </a:r>
          </a:p>
          <a:p>
            <a:pPr marL="1257117" lvl="1" indent="-342900">
              <a:lnSpc>
                <a:spcPct val="150000"/>
              </a:lnSpc>
              <a:buFont typeface="Arial" panose="020B0604020202020204" pitchFamily="34" charset="0"/>
              <a:buChar char="•"/>
            </a:pPr>
            <a:r>
              <a:rPr lang="en-US" sz="2400" dirty="0">
                <a:latin typeface="Montserrat Light" charset="0"/>
                <a:ea typeface="Montserrat Light" charset="0"/>
                <a:cs typeface="Montserrat Light" charset="0"/>
              </a:rPr>
              <a:t>Movement [ -hp ]</a:t>
            </a:r>
          </a:p>
          <a:p>
            <a:pPr marL="1257117" lvl="1" indent="-342900">
              <a:lnSpc>
                <a:spcPct val="150000"/>
              </a:lnSpc>
              <a:buFont typeface="Arial" panose="020B0604020202020204" pitchFamily="34" charset="0"/>
              <a:buChar char="•"/>
            </a:pPr>
            <a:r>
              <a:rPr lang="en-US" sz="2400" dirty="0">
                <a:latin typeface="Montserrat Light" charset="0"/>
                <a:ea typeface="Montserrat Light" charset="0"/>
                <a:cs typeface="Montserrat Light" charset="0"/>
              </a:rPr>
              <a:t>Self Defense requires parts of himself</a:t>
            </a:r>
          </a:p>
          <a:p>
            <a:pPr marL="342900" indent="-342900">
              <a:lnSpc>
                <a:spcPct val="150000"/>
              </a:lnSpc>
              <a:buFont typeface="Arial" panose="020B0604020202020204" pitchFamily="34" charset="0"/>
              <a:buChar char="•"/>
            </a:pPr>
            <a:r>
              <a:rPr lang="en-US" sz="2400" dirty="0">
                <a:latin typeface="Montserrat Light" charset="0"/>
                <a:ea typeface="Montserrat Light" charset="0"/>
                <a:cs typeface="Montserrat Light" charset="0"/>
              </a:rPr>
              <a:t>Environment Traps</a:t>
            </a:r>
          </a:p>
          <a:p>
            <a:pPr marL="1257117" lvl="1" indent="-342900">
              <a:lnSpc>
                <a:spcPct val="150000"/>
              </a:lnSpc>
              <a:buFont typeface="Arial" panose="020B0604020202020204" pitchFamily="34" charset="0"/>
              <a:buChar char="•"/>
            </a:pPr>
            <a:r>
              <a:rPr lang="en-US" sz="2400" dirty="0">
                <a:latin typeface="Montserrat Light" charset="0"/>
                <a:ea typeface="Montserrat Light" charset="0"/>
                <a:cs typeface="Montserrat Light" charset="0"/>
              </a:rPr>
              <a:t>Mochi have powers.</a:t>
            </a:r>
          </a:p>
        </p:txBody>
      </p:sp>
      <p:sp>
        <p:nvSpPr>
          <p:cNvPr id="12" name="TextBox 11"/>
          <p:cNvSpPr txBox="1"/>
          <p:nvPr/>
        </p:nvSpPr>
        <p:spPr>
          <a:xfrm>
            <a:off x="3369684" y="2463791"/>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MECHANICS</a:t>
            </a:r>
          </a:p>
        </p:txBody>
      </p:sp>
      <p:sp>
        <p:nvSpPr>
          <p:cNvPr id="13" name="TextBox 12"/>
          <p:cNvSpPr txBox="1"/>
          <p:nvPr/>
        </p:nvSpPr>
        <p:spPr>
          <a:xfrm rot="16200000">
            <a:off x="-1120596" y="2902521"/>
            <a:ext cx="6187061" cy="400110"/>
          </a:xfrm>
          <a:prstGeom prst="rect">
            <a:avLst/>
          </a:prstGeom>
          <a:noFill/>
        </p:spPr>
        <p:txBody>
          <a:bodyPr wrap="square" rtlCol="0">
            <a:spAutoFit/>
          </a:bodyPr>
          <a:lstStyle/>
          <a:p>
            <a:r>
              <a:rPr lang="en-US" sz="2000" b="1" spc="600" dirty="0">
                <a:latin typeface="Montserrat" charset="0"/>
                <a:ea typeface="Montserrat" charset="0"/>
                <a:cs typeface="Montserrat" charset="0"/>
              </a:rPr>
              <a:t>PROJECT MOCHI</a:t>
            </a:r>
          </a:p>
        </p:txBody>
      </p:sp>
      <p:pic>
        <p:nvPicPr>
          <p:cNvPr id="6" name="Picture 5">
            <a:extLst>
              <a:ext uri="{FF2B5EF4-FFF2-40B4-BE49-F238E27FC236}">
                <a16:creationId xmlns:a16="http://schemas.microsoft.com/office/drawing/2014/main" id="{F250BBDD-2DA6-A344-9126-B70110D1E862}"/>
              </a:ext>
            </a:extLst>
          </p:cNvPr>
          <p:cNvPicPr>
            <a:picLocks noChangeAspect="1"/>
          </p:cNvPicPr>
          <p:nvPr/>
        </p:nvPicPr>
        <p:blipFill>
          <a:blip r:embed="rId2"/>
          <a:stretch>
            <a:fillRect/>
          </a:stretch>
        </p:blipFill>
        <p:spPr>
          <a:xfrm>
            <a:off x="14612003" y="4770366"/>
            <a:ext cx="5631119" cy="4175269"/>
          </a:xfrm>
          <a:prstGeom prst="rect">
            <a:avLst/>
          </a:prstGeom>
        </p:spPr>
      </p:pic>
    </p:spTree>
    <p:extLst>
      <p:ext uri="{BB962C8B-B14F-4D97-AF65-F5344CB8AC3E}">
        <p14:creationId xmlns:p14="http://schemas.microsoft.com/office/powerpoint/2010/main" val="395279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24280" y="5042119"/>
            <a:ext cx="17680200" cy="2308324"/>
          </a:xfrm>
          <a:prstGeom prst="rect">
            <a:avLst/>
          </a:prstGeom>
          <a:noFill/>
        </p:spPr>
        <p:txBody>
          <a:bodyPr wrap="square" rtlCol="0">
            <a:spAutoFit/>
          </a:bodyPr>
          <a:lstStyle/>
          <a:p>
            <a:r>
              <a:rPr lang="en-US" sz="7200" b="1" dirty="0">
                <a:solidFill>
                  <a:schemeClr val="tx2"/>
                </a:solidFill>
                <a:latin typeface="Montserrat" charset="0"/>
                <a:ea typeface="Montserrat" charset="0"/>
                <a:cs typeface="Montserrat" charset="0"/>
              </a:rPr>
              <a:t>Scope &amp;</a:t>
            </a:r>
          </a:p>
          <a:p>
            <a:r>
              <a:rPr lang="en-US" sz="7200" b="1" dirty="0">
                <a:solidFill>
                  <a:schemeClr val="tx2"/>
                </a:solidFill>
                <a:latin typeface="Montserrat" charset="0"/>
                <a:ea typeface="Montserrat" charset="0"/>
                <a:cs typeface="Montserrat" charset="0"/>
              </a:rPr>
              <a:t>Potential issues.</a:t>
            </a:r>
          </a:p>
        </p:txBody>
      </p:sp>
      <p:sp>
        <p:nvSpPr>
          <p:cNvPr id="9" name="TextBox 8"/>
          <p:cNvSpPr txBox="1"/>
          <p:nvPr/>
        </p:nvSpPr>
        <p:spPr>
          <a:xfrm>
            <a:off x="2924281" y="4580454"/>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mochi</a:t>
            </a:r>
          </a:p>
        </p:txBody>
      </p:sp>
    </p:spTree>
    <p:extLst>
      <p:ext uri="{BB962C8B-B14F-4D97-AF65-F5344CB8AC3E}">
        <p14:creationId xmlns:p14="http://schemas.microsoft.com/office/powerpoint/2010/main" val="2428005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503400" y="1370417"/>
            <a:ext cx="24141960" cy="3770263"/>
          </a:xfrm>
          <a:prstGeom prst="rect">
            <a:avLst/>
          </a:prstGeom>
          <a:noFill/>
        </p:spPr>
        <p:txBody>
          <a:bodyPr wrap="square" rtlCol="0">
            <a:spAutoFit/>
          </a:bodyPr>
          <a:lstStyle/>
          <a:p>
            <a:r>
              <a:rPr lang="en-US" sz="23900" b="1" dirty="0">
                <a:solidFill>
                  <a:srgbClr val="F7F7F7"/>
                </a:solidFill>
                <a:latin typeface="Montserrat" charset="0"/>
                <a:ea typeface="Montserrat" charset="0"/>
                <a:cs typeface="Montserrat" charset="0"/>
              </a:rPr>
              <a:t>Text + Image</a:t>
            </a:r>
          </a:p>
        </p:txBody>
      </p:sp>
      <p:sp>
        <p:nvSpPr>
          <p:cNvPr id="8" name="Oval 7"/>
          <p:cNvSpPr/>
          <p:nvPr/>
        </p:nvSpPr>
        <p:spPr>
          <a:xfrm>
            <a:off x="21867032" y="592275"/>
            <a:ext cx="1571806" cy="15718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504530" y="2924689"/>
            <a:ext cx="10974400" cy="1862048"/>
          </a:xfrm>
          <a:prstGeom prst="rect">
            <a:avLst/>
          </a:prstGeom>
          <a:noFill/>
        </p:spPr>
        <p:txBody>
          <a:bodyPr wrap="square" rtlCol="0">
            <a:spAutoFit/>
          </a:bodyPr>
          <a:lstStyle/>
          <a:p>
            <a:r>
              <a:rPr lang="en-US" sz="11500" b="1">
                <a:solidFill>
                  <a:schemeClr val="tx2"/>
                </a:solidFill>
                <a:latin typeface="Montserrat" charset="0"/>
                <a:ea typeface="Montserrat" charset="0"/>
                <a:cs typeface="Montserrat" charset="0"/>
              </a:rPr>
              <a:t>Text + Image</a:t>
            </a:r>
            <a:endParaRPr lang="en-US" sz="11500" b="1" dirty="0">
              <a:solidFill>
                <a:schemeClr val="tx2"/>
              </a:solidFill>
              <a:latin typeface="Montserrat" charset="0"/>
              <a:ea typeface="Montserrat" charset="0"/>
              <a:cs typeface="Montserrat" charset="0"/>
            </a:endParaRPr>
          </a:p>
        </p:txBody>
      </p:sp>
      <p:sp>
        <p:nvSpPr>
          <p:cNvPr id="10" name="TextBox 9"/>
          <p:cNvSpPr txBox="1"/>
          <p:nvPr/>
        </p:nvSpPr>
        <p:spPr>
          <a:xfrm>
            <a:off x="3504530" y="5057162"/>
            <a:ext cx="6187061" cy="954107"/>
          </a:xfrm>
          <a:prstGeom prst="rect">
            <a:avLst/>
          </a:prstGeom>
          <a:noFill/>
        </p:spPr>
        <p:txBody>
          <a:bodyPr wrap="square" rtlCol="0">
            <a:spAutoFit/>
          </a:bodyPr>
          <a:lstStyle/>
          <a:p>
            <a:r>
              <a:rPr lang="en-US" sz="2800" b="1" spc="600" dirty="0">
                <a:solidFill>
                  <a:schemeClr val="tx2"/>
                </a:solidFill>
                <a:latin typeface="Montserrat" charset="0"/>
                <a:ea typeface="Montserrat" charset="0"/>
                <a:cs typeface="Montserrat" charset="0"/>
              </a:rPr>
              <a:t>WRITE HERE SOMETHING ABOUT</a:t>
            </a:r>
          </a:p>
        </p:txBody>
      </p:sp>
      <p:sp>
        <p:nvSpPr>
          <p:cNvPr id="11" name="TextBox 10"/>
          <p:cNvSpPr txBox="1"/>
          <p:nvPr/>
        </p:nvSpPr>
        <p:spPr>
          <a:xfrm>
            <a:off x="3504530" y="6196107"/>
            <a:ext cx="7061930" cy="4524315"/>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sp>
        <p:nvSpPr>
          <p:cNvPr id="12" name="TextBox 11"/>
          <p:cNvSpPr txBox="1"/>
          <p:nvPr/>
        </p:nvSpPr>
        <p:spPr>
          <a:xfrm>
            <a:off x="3369684" y="2463791"/>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YOU CAN WRITE HERE</a:t>
            </a:r>
          </a:p>
        </p:txBody>
      </p:sp>
      <p:sp>
        <p:nvSpPr>
          <p:cNvPr id="13" name="TextBox 12"/>
          <p:cNvSpPr txBox="1"/>
          <p:nvPr/>
        </p:nvSpPr>
        <p:spPr>
          <a:xfrm rot="16200000">
            <a:off x="-1120596" y="2902521"/>
            <a:ext cx="6187061" cy="400110"/>
          </a:xfrm>
          <a:prstGeom prst="rect">
            <a:avLst/>
          </a:prstGeom>
          <a:noFill/>
        </p:spPr>
        <p:txBody>
          <a:bodyPr wrap="square" rtlCol="0">
            <a:spAutoFit/>
          </a:bodyPr>
          <a:lstStyle/>
          <a:p>
            <a:r>
              <a:rPr lang="en-US" sz="2000" b="1" spc="600">
                <a:latin typeface="Montserrat" charset="0"/>
                <a:ea typeface="Montserrat" charset="0"/>
                <a:cs typeface="Montserrat" charset="0"/>
              </a:rPr>
              <a:t>WRITE SOMETHING</a:t>
            </a:r>
            <a:endParaRPr lang="en-US" sz="2000" b="1" spc="600" dirty="0">
              <a:latin typeface="Montserrat" charset="0"/>
              <a:ea typeface="Montserrat" charset="0"/>
              <a:cs typeface="Montserrat" charset="0"/>
            </a:endParaRPr>
          </a:p>
        </p:txBody>
      </p:sp>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266" r="25266"/>
          <a:stretch>
            <a:fillRect/>
          </a:stretch>
        </p:blipFill>
        <p:spPr/>
      </p:pic>
    </p:spTree>
    <p:extLst>
      <p:ext uri="{BB962C8B-B14F-4D97-AF65-F5344CB8AC3E}">
        <p14:creationId xmlns:p14="http://schemas.microsoft.com/office/powerpoint/2010/main" val="761468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674600" y="673848"/>
            <a:ext cx="24141960" cy="3770263"/>
          </a:xfrm>
          <a:prstGeom prst="rect">
            <a:avLst/>
          </a:prstGeom>
          <a:noFill/>
        </p:spPr>
        <p:txBody>
          <a:bodyPr wrap="square" rtlCol="0">
            <a:spAutoFit/>
          </a:bodyPr>
          <a:lstStyle/>
          <a:p>
            <a:r>
              <a:rPr lang="en-US" sz="23900" b="1" dirty="0">
                <a:solidFill>
                  <a:srgbClr val="F7F7F7"/>
                </a:solidFill>
                <a:latin typeface="Montserrat" charset="0"/>
                <a:ea typeface="Montserrat" charset="0"/>
                <a:cs typeface="Montserrat" charset="0"/>
              </a:rPr>
              <a:t>workstation</a:t>
            </a:r>
          </a:p>
        </p:txBody>
      </p:sp>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278" r="6278"/>
          <a:stretch>
            <a:fillRect/>
          </a:stretch>
        </p:blipFill>
        <p:spPr/>
      </p:pic>
      <p:sp>
        <p:nvSpPr>
          <p:cNvPr id="9" name="TextBox 8"/>
          <p:cNvSpPr txBox="1"/>
          <p:nvPr/>
        </p:nvSpPr>
        <p:spPr>
          <a:xfrm>
            <a:off x="1979795" y="1752600"/>
            <a:ext cx="16686403" cy="1631216"/>
          </a:xfrm>
          <a:prstGeom prst="rect">
            <a:avLst/>
          </a:prstGeom>
          <a:noFill/>
        </p:spPr>
        <p:txBody>
          <a:bodyPr wrap="square" rtlCol="0">
            <a:spAutoFit/>
          </a:bodyPr>
          <a:lstStyle/>
          <a:p>
            <a:r>
              <a:rPr lang="en-US" sz="10000" b="1" dirty="0">
                <a:solidFill>
                  <a:schemeClr val="tx2"/>
                </a:solidFill>
                <a:latin typeface="Montserrat" charset="0"/>
                <a:ea typeface="Montserrat" charset="0"/>
                <a:cs typeface="Montserrat" charset="0"/>
              </a:rPr>
              <a:t>Workstation</a:t>
            </a:r>
          </a:p>
        </p:txBody>
      </p:sp>
      <p:sp>
        <p:nvSpPr>
          <p:cNvPr id="10" name="TextBox 9"/>
          <p:cNvSpPr txBox="1"/>
          <p:nvPr/>
        </p:nvSpPr>
        <p:spPr>
          <a:xfrm>
            <a:off x="1979795" y="3429000"/>
            <a:ext cx="7061930" cy="4524315"/>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sp>
        <p:nvSpPr>
          <p:cNvPr id="12" name="Rectangle 11"/>
          <p:cNvSpPr/>
          <p:nvPr/>
        </p:nvSpPr>
        <p:spPr>
          <a:xfrm>
            <a:off x="10704175" y="9605246"/>
            <a:ext cx="2743200" cy="274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20165426" y="5027812"/>
            <a:ext cx="3631448" cy="1446550"/>
          </a:xfrm>
          <a:prstGeom prst="rect">
            <a:avLst/>
          </a:prstGeom>
          <a:noFill/>
        </p:spPr>
        <p:txBody>
          <a:bodyPr wrap="square" rtlCol="0">
            <a:spAutoFit/>
          </a:bodyPr>
          <a:lstStyle/>
          <a:p>
            <a:pPr algn="ctr"/>
            <a:r>
              <a:rPr lang="en-US" sz="8800" b="1" dirty="0">
                <a:solidFill>
                  <a:schemeClr val="tx2"/>
                </a:solidFill>
                <a:latin typeface="Montserrat" charset="0"/>
                <a:ea typeface="Montserrat" charset="0"/>
                <a:cs typeface="Montserrat" charset="0"/>
              </a:rPr>
              <a:t>01</a:t>
            </a:r>
          </a:p>
        </p:txBody>
      </p:sp>
      <p:sp>
        <p:nvSpPr>
          <p:cNvPr id="14" name="TextBox 13"/>
          <p:cNvSpPr txBox="1"/>
          <p:nvPr/>
        </p:nvSpPr>
        <p:spPr>
          <a:xfrm>
            <a:off x="21226229" y="8204838"/>
            <a:ext cx="1694096" cy="3970318"/>
          </a:xfrm>
          <a:prstGeom prst="rect">
            <a:avLst/>
          </a:prstGeom>
          <a:noFill/>
        </p:spPr>
        <p:txBody>
          <a:bodyPr wrap="square" rtlCol="0">
            <a:spAutoFit/>
          </a:bodyPr>
          <a:lstStyle/>
          <a:p>
            <a:pPr algn="ctr"/>
            <a:r>
              <a:rPr lang="en-US" sz="2800" b="1" dirty="0">
                <a:solidFill>
                  <a:schemeClr val="tx2"/>
                </a:solidFill>
                <a:latin typeface="Montserrat" charset="0"/>
                <a:ea typeface="Montserrat" charset="0"/>
                <a:cs typeface="Montserrat" charset="0"/>
              </a:rPr>
              <a:t>02</a:t>
            </a: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r>
              <a:rPr lang="en-US" sz="2800" b="1" dirty="0">
                <a:solidFill>
                  <a:schemeClr val="tx2"/>
                </a:solidFill>
                <a:latin typeface="Montserrat" charset="0"/>
                <a:ea typeface="Montserrat" charset="0"/>
                <a:cs typeface="Montserrat" charset="0"/>
              </a:rPr>
              <a:t>04</a:t>
            </a: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endParaRPr lang="en-US" sz="2800" b="1" dirty="0">
              <a:solidFill>
                <a:schemeClr val="tx2"/>
              </a:solidFill>
              <a:latin typeface="Montserrat" charset="0"/>
              <a:ea typeface="Montserrat" charset="0"/>
              <a:cs typeface="Montserrat" charset="0"/>
            </a:endParaRPr>
          </a:p>
          <a:p>
            <a:pPr algn="ctr"/>
            <a:r>
              <a:rPr lang="en-US" sz="2800" b="1" dirty="0">
                <a:solidFill>
                  <a:schemeClr val="tx2"/>
                </a:solidFill>
                <a:latin typeface="Montserrat" charset="0"/>
                <a:ea typeface="Montserrat" charset="0"/>
                <a:cs typeface="Montserrat" charset="0"/>
              </a:rPr>
              <a:t>06</a:t>
            </a:r>
          </a:p>
        </p:txBody>
      </p:sp>
      <p:sp>
        <p:nvSpPr>
          <p:cNvPr id="15" name="TextBox 14"/>
          <p:cNvSpPr txBox="1"/>
          <p:nvPr/>
        </p:nvSpPr>
        <p:spPr>
          <a:xfrm rot="16200000">
            <a:off x="20136578" y="3558179"/>
            <a:ext cx="6187061" cy="400110"/>
          </a:xfrm>
          <a:prstGeom prst="rect">
            <a:avLst/>
          </a:prstGeom>
          <a:noFill/>
        </p:spPr>
        <p:txBody>
          <a:bodyPr wrap="square" rtlCol="0">
            <a:spAutoFit/>
          </a:bodyPr>
          <a:lstStyle/>
          <a:p>
            <a:r>
              <a:rPr lang="en-US" sz="2000" b="1" spc="600">
                <a:latin typeface="Montserrat" charset="0"/>
                <a:ea typeface="Montserrat" charset="0"/>
                <a:cs typeface="Montserrat" charset="0"/>
              </a:rPr>
              <a:t>WRITE SOMETHING</a:t>
            </a:r>
            <a:endParaRPr lang="en-US" sz="2000" b="1" spc="600" dirty="0">
              <a:latin typeface="Montserrat" charset="0"/>
              <a:ea typeface="Montserrat" charset="0"/>
              <a:cs typeface="Montserrat" charset="0"/>
            </a:endParaRPr>
          </a:p>
        </p:txBody>
      </p:sp>
      <p:grpSp>
        <p:nvGrpSpPr>
          <p:cNvPr id="20" name="Group 19"/>
          <p:cNvGrpSpPr/>
          <p:nvPr/>
        </p:nvGrpSpPr>
        <p:grpSpPr>
          <a:xfrm>
            <a:off x="1957621" y="8743447"/>
            <a:ext cx="4857127" cy="1137006"/>
            <a:chOff x="1979795" y="8881079"/>
            <a:chExt cx="6187062" cy="1448333"/>
          </a:xfrm>
        </p:grpSpPr>
        <p:sp>
          <p:nvSpPr>
            <p:cNvPr id="5" name="Rectangle 4"/>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420460" y="9178370"/>
              <a:ext cx="5305733" cy="823305"/>
            </a:xfrm>
            <a:prstGeom prst="rect">
              <a:avLst/>
            </a:prstGeom>
            <a:noFill/>
          </p:spPr>
          <p:txBody>
            <a:bodyPr wrap="square" rtlCol="0">
              <a:spAutoFit/>
            </a:bodyPr>
            <a:lstStyle/>
            <a:p>
              <a:pPr algn="ctr">
                <a:lnSpc>
                  <a:spcPct val="150000"/>
                </a:lnSpc>
              </a:pPr>
              <a:r>
                <a:rPr lang="en-US" sz="2400" b="1" spc="600" dirty="0">
                  <a:latin typeface="Montserrat Light" charset="0"/>
                  <a:ea typeface="Montserrat Light" charset="0"/>
                  <a:cs typeface="Montserrat Light" charset="0"/>
                </a:rPr>
                <a:t>LEARN MORE</a:t>
              </a:r>
            </a:p>
          </p:txBody>
        </p:sp>
      </p:grpSp>
      <p:sp>
        <p:nvSpPr>
          <p:cNvPr id="18" name="Shape 2541"/>
          <p:cNvSpPr/>
          <p:nvPr/>
        </p:nvSpPr>
        <p:spPr>
          <a:xfrm>
            <a:off x="11319182" y="10219729"/>
            <a:ext cx="1520755" cy="1520755"/>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9" name="TextBox 18"/>
          <p:cNvSpPr txBox="1"/>
          <p:nvPr/>
        </p:nvSpPr>
        <p:spPr>
          <a:xfrm>
            <a:off x="1957621" y="1158672"/>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YOU CAN WRITE HERE</a:t>
            </a:r>
          </a:p>
        </p:txBody>
      </p:sp>
    </p:spTree>
    <p:extLst>
      <p:ext uri="{BB962C8B-B14F-4D97-AF65-F5344CB8AC3E}">
        <p14:creationId xmlns:p14="http://schemas.microsoft.com/office/powerpoint/2010/main" val="2683411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7796" b="7796"/>
          <a:stretch/>
        </p:blipFill>
        <p:spPr>
          <a:xfrm>
            <a:off x="-73" y="5255"/>
            <a:ext cx="12188861" cy="6858000"/>
          </a:xfrm>
        </p:spPr>
      </p:pic>
      <p:pic>
        <p:nvPicPr>
          <p:cNvPr id="5" name="Picture Placeholder 4"/>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t="-65" b="15644"/>
          <a:stretch/>
        </p:blipFill>
        <p:spPr/>
      </p:pic>
      <p:grpSp>
        <p:nvGrpSpPr>
          <p:cNvPr id="6" name="Group 5"/>
          <p:cNvGrpSpPr/>
          <p:nvPr/>
        </p:nvGrpSpPr>
        <p:grpSpPr>
          <a:xfrm>
            <a:off x="301625" y="8151835"/>
            <a:ext cx="11397037" cy="4573565"/>
            <a:chOff x="395837" y="7789207"/>
            <a:chExt cx="11397037" cy="4573565"/>
          </a:xfrm>
        </p:grpSpPr>
        <p:grpSp>
          <p:nvGrpSpPr>
            <p:cNvPr id="11" name="Group 10"/>
            <p:cNvGrpSpPr/>
            <p:nvPr/>
          </p:nvGrpSpPr>
          <p:grpSpPr>
            <a:xfrm>
              <a:off x="4087280" y="11430000"/>
              <a:ext cx="3984666" cy="932772"/>
              <a:chOff x="1979795" y="8881079"/>
              <a:chExt cx="6187062" cy="1448333"/>
            </a:xfrm>
          </p:grpSpPr>
          <p:sp>
            <p:nvSpPr>
              <p:cNvPr id="12" name="Rectangle 11"/>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TextBox 13"/>
              <p:cNvSpPr txBox="1"/>
              <p:nvPr/>
            </p:nvSpPr>
            <p:spPr>
              <a:xfrm>
                <a:off x="2420459" y="9166574"/>
                <a:ext cx="5305733" cy="779359"/>
              </a:xfrm>
              <a:prstGeom prst="rect">
                <a:avLst/>
              </a:prstGeom>
              <a:noFill/>
            </p:spPr>
            <p:txBody>
              <a:bodyPr wrap="square" rtlCol="0">
                <a:spAutoFit/>
              </a:bodyPr>
              <a:lstStyle/>
              <a:p>
                <a:pPr algn="ctr">
                  <a:lnSpc>
                    <a:spcPct val="150000"/>
                  </a:lnSpc>
                </a:pPr>
                <a:r>
                  <a:rPr lang="en-US" sz="2000" b="1" spc="600" dirty="0">
                    <a:latin typeface="Montserrat Light" charset="0"/>
                    <a:ea typeface="Montserrat Light" charset="0"/>
                    <a:cs typeface="Montserrat Light" charset="0"/>
                  </a:rPr>
                  <a:t>LEARN MORE</a:t>
                </a:r>
              </a:p>
            </p:txBody>
          </p:sp>
        </p:grpSp>
        <p:sp>
          <p:nvSpPr>
            <p:cNvPr id="18" name="TextBox 17"/>
            <p:cNvSpPr txBox="1"/>
            <p:nvPr/>
          </p:nvSpPr>
          <p:spPr>
            <a:xfrm>
              <a:off x="395837" y="8383135"/>
              <a:ext cx="11397037" cy="1446550"/>
            </a:xfrm>
            <a:prstGeom prst="rect">
              <a:avLst/>
            </a:prstGeom>
            <a:noFill/>
          </p:spPr>
          <p:txBody>
            <a:bodyPr wrap="square" rtlCol="0">
              <a:spAutoFit/>
            </a:bodyPr>
            <a:lstStyle/>
            <a:p>
              <a:pPr algn="ctr"/>
              <a:r>
                <a:rPr lang="en-US" sz="8800" b="1" dirty="0">
                  <a:solidFill>
                    <a:schemeClr val="tx2"/>
                  </a:solidFill>
                  <a:latin typeface="Montserrat" charset="0"/>
                  <a:ea typeface="Montserrat" charset="0"/>
                  <a:cs typeface="Montserrat" charset="0"/>
                </a:rPr>
                <a:t>Megan Lincoln</a:t>
              </a:r>
            </a:p>
          </p:txBody>
        </p:sp>
        <p:sp>
          <p:nvSpPr>
            <p:cNvPr id="19" name="TextBox 18"/>
            <p:cNvSpPr txBox="1"/>
            <p:nvPr/>
          </p:nvSpPr>
          <p:spPr>
            <a:xfrm>
              <a:off x="3000824" y="7789207"/>
              <a:ext cx="6187061" cy="461665"/>
            </a:xfrm>
            <a:prstGeom prst="rect">
              <a:avLst/>
            </a:prstGeom>
            <a:noFill/>
          </p:spPr>
          <p:txBody>
            <a:bodyPr wrap="square" rtlCol="0">
              <a:spAutoFit/>
            </a:bodyPr>
            <a:lstStyle/>
            <a:p>
              <a:pPr algn="ctr"/>
              <a:r>
                <a:rPr lang="en-US" sz="2400" spc="600" dirty="0">
                  <a:solidFill>
                    <a:schemeClr val="tx2"/>
                  </a:solidFill>
                  <a:latin typeface="Montserrat Medium" charset="0"/>
                  <a:ea typeface="Montserrat Medium" charset="0"/>
                  <a:cs typeface="Montserrat Medium" charset="0"/>
                </a:rPr>
                <a:t>YOU CAN WRITE HERE</a:t>
              </a:r>
            </a:p>
          </p:txBody>
        </p:sp>
        <p:sp>
          <p:nvSpPr>
            <p:cNvPr id="20" name="TextBox 19"/>
            <p:cNvSpPr txBox="1"/>
            <p:nvPr/>
          </p:nvSpPr>
          <p:spPr>
            <a:xfrm>
              <a:off x="2563389" y="9894838"/>
              <a:ext cx="7061930" cy="1137876"/>
            </a:xfrm>
            <a:prstGeom prst="rect">
              <a:avLst/>
            </a:prstGeom>
            <a:noFill/>
          </p:spPr>
          <p:txBody>
            <a:bodyPr wrap="square" rtlCol="0">
              <a:spAutoFit/>
            </a:bodyPr>
            <a:lstStyle/>
            <a:p>
              <a:pPr algn="ctr">
                <a:lnSpc>
                  <a:spcPct val="150000"/>
                </a:lnSpc>
              </a:pPr>
              <a:r>
                <a:rPr lang="en-US" sz="2400" dirty="0">
                  <a:latin typeface="Montserrat Light" charset="0"/>
                  <a:ea typeface="Montserrat Light" charset="0"/>
                  <a:cs typeface="Montserrat Light" charset="0"/>
                </a:rPr>
                <a:t>Entrepreneurial activities differ substantially depending on the type of organization</a:t>
              </a:r>
            </a:p>
          </p:txBody>
        </p:sp>
        <p:sp>
          <p:nvSpPr>
            <p:cNvPr id="4" name="TextBox 3"/>
            <p:cNvSpPr txBox="1"/>
            <p:nvPr/>
          </p:nvSpPr>
          <p:spPr>
            <a:xfrm>
              <a:off x="8765628" y="11603421"/>
              <a:ext cx="184731" cy="646331"/>
            </a:xfrm>
            <a:prstGeom prst="rect">
              <a:avLst/>
            </a:prstGeom>
            <a:noFill/>
          </p:spPr>
          <p:txBody>
            <a:bodyPr wrap="none" rtlCol="0">
              <a:spAutoFit/>
            </a:bodyPr>
            <a:lstStyle/>
            <a:p>
              <a:endParaRPr lang="en-US"/>
            </a:p>
          </p:txBody>
        </p:sp>
      </p:grpSp>
      <p:grpSp>
        <p:nvGrpSpPr>
          <p:cNvPr id="21" name="Group 20"/>
          <p:cNvGrpSpPr/>
          <p:nvPr/>
        </p:nvGrpSpPr>
        <p:grpSpPr>
          <a:xfrm>
            <a:off x="12597290" y="1141435"/>
            <a:ext cx="11397037" cy="4573565"/>
            <a:chOff x="395837" y="7789207"/>
            <a:chExt cx="11397037" cy="4573565"/>
          </a:xfrm>
        </p:grpSpPr>
        <p:grpSp>
          <p:nvGrpSpPr>
            <p:cNvPr id="22" name="Group 21"/>
            <p:cNvGrpSpPr/>
            <p:nvPr/>
          </p:nvGrpSpPr>
          <p:grpSpPr>
            <a:xfrm>
              <a:off x="4087280" y="11430000"/>
              <a:ext cx="3984666" cy="932772"/>
              <a:chOff x="1979795" y="8881079"/>
              <a:chExt cx="6187062" cy="1448333"/>
            </a:xfrm>
          </p:grpSpPr>
          <p:sp>
            <p:nvSpPr>
              <p:cNvPr id="27" name="Rectangle 26"/>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TextBox 27"/>
              <p:cNvSpPr txBox="1"/>
              <p:nvPr/>
            </p:nvSpPr>
            <p:spPr>
              <a:xfrm>
                <a:off x="2420459" y="9166574"/>
                <a:ext cx="5305733" cy="779359"/>
              </a:xfrm>
              <a:prstGeom prst="rect">
                <a:avLst/>
              </a:prstGeom>
              <a:noFill/>
            </p:spPr>
            <p:txBody>
              <a:bodyPr wrap="square" rtlCol="0">
                <a:spAutoFit/>
              </a:bodyPr>
              <a:lstStyle/>
              <a:p>
                <a:pPr algn="ctr">
                  <a:lnSpc>
                    <a:spcPct val="150000"/>
                  </a:lnSpc>
                </a:pPr>
                <a:r>
                  <a:rPr lang="en-US" sz="2000" b="1" spc="600" dirty="0">
                    <a:latin typeface="Montserrat Light" charset="0"/>
                    <a:ea typeface="Montserrat Light" charset="0"/>
                    <a:cs typeface="Montserrat Light" charset="0"/>
                  </a:rPr>
                  <a:t>LEARN MORE</a:t>
                </a:r>
              </a:p>
            </p:txBody>
          </p:sp>
        </p:grpSp>
        <p:sp>
          <p:nvSpPr>
            <p:cNvPr id="23" name="TextBox 22"/>
            <p:cNvSpPr txBox="1"/>
            <p:nvPr/>
          </p:nvSpPr>
          <p:spPr>
            <a:xfrm>
              <a:off x="395837" y="8383135"/>
              <a:ext cx="11397037" cy="1446550"/>
            </a:xfrm>
            <a:prstGeom prst="rect">
              <a:avLst/>
            </a:prstGeom>
            <a:noFill/>
          </p:spPr>
          <p:txBody>
            <a:bodyPr wrap="square" rtlCol="0">
              <a:spAutoFit/>
            </a:bodyPr>
            <a:lstStyle/>
            <a:p>
              <a:pPr algn="ctr"/>
              <a:r>
                <a:rPr lang="en-US" sz="8800" b="1" dirty="0">
                  <a:solidFill>
                    <a:schemeClr val="tx2"/>
                  </a:solidFill>
                  <a:latin typeface="Montserrat" charset="0"/>
                  <a:ea typeface="Montserrat" charset="0"/>
                  <a:cs typeface="Montserrat" charset="0"/>
                </a:rPr>
                <a:t>John Doe</a:t>
              </a:r>
            </a:p>
          </p:txBody>
        </p:sp>
        <p:sp>
          <p:nvSpPr>
            <p:cNvPr id="24" name="TextBox 23"/>
            <p:cNvSpPr txBox="1"/>
            <p:nvPr/>
          </p:nvSpPr>
          <p:spPr>
            <a:xfrm>
              <a:off x="3000824" y="7789207"/>
              <a:ext cx="6187061" cy="461665"/>
            </a:xfrm>
            <a:prstGeom prst="rect">
              <a:avLst/>
            </a:prstGeom>
            <a:noFill/>
          </p:spPr>
          <p:txBody>
            <a:bodyPr wrap="square" rtlCol="0">
              <a:spAutoFit/>
            </a:bodyPr>
            <a:lstStyle/>
            <a:p>
              <a:pPr algn="ctr"/>
              <a:r>
                <a:rPr lang="en-US" sz="2400" spc="600" dirty="0">
                  <a:solidFill>
                    <a:schemeClr val="tx2"/>
                  </a:solidFill>
                  <a:latin typeface="Montserrat Medium" charset="0"/>
                  <a:ea typeface="Montserrat Medium" charset="0"/>
                  <a:cs typeface="Montserrat Medium" charset="0"/>
                </a:rPr>
                <a:t>YOU CAN WRITE HERE</a:t>
              </a:r>
            </a:p>
          </p:txBody>
        </p:sp>
        <p:sp>
          <p:nvSpPr>
            <p:cNvPr id="25" name="TextBox 24"/>
            <p:cNvSpPr txBox="1"/>
            <p:nvPr/>
          </p:nvSpPr>
          <p:spPr>
            <a:xfrm>
              <a:off x="2563389" y="9894838"/>
              <a:ext cx="7061930" cy="1137876"/>
            </a:xfrm>
            <a:prstGeom prst="rect">
              <a:avLst/>
            </a:prstGeom>
            <a:noFill/>
          </p:spPr>
          <p:txBody>
            <a:bodyPr wrap="square" rtlCol="0">
              <a:spAutoFit/>
            </a:bodyPr>
            <a:lstStyle/>
            <a:p>
              <a:pPr algn="ctr">
                <a:lnSpc>
                  <a:spcPct val="150000"/>
                </a:lnSpc>
              </a:pPr>
              <a:r>
                <a:rPr lang="en-US" sz="2400" dirty="0">
                  <a:latin typeface="Montserrat Light" charset="0"/>
                  <a:ea typeface="Montserrat Light" charset="0"/>
                  <a:cs typeface="Montserrat Light" charset="0"/>
                </a:rPr>
                <a:t>Entrepreneurial activities differ substantially depending on the type of organization</a:t>
              </a:r>
            </a:p>
          </p:txBody>
        </p:sp>
        <p:sp>
          <p:nvSpPr>
            <p:cNvPr id="26" name="TextBox 25"/>
            <p:cNvSpPr txBox="1"/>
            <p:nvPr/>
          </p:nvSpPr>
          <p:spPr>
            <a:xfrm>
              <a:off x="8765628" y="11603421"/>
              <a:ext cx="184731" cy="646331"/>
            </a:xfrm>
            <a:prstGeom prst="rect">
              <a:avLst/>
            </a:prstGeom>
            <a:noFill/>
          </p:spPr>
          <p:txBody>
            <a:bodyPr wrap="none" rtlCol="0">
              <a:spAutoFit/>
            </a:bodyPr>
            <a:lstStyle/>
            <a:p>
              <a:endParaRPr lang="en-US"/>
            </a:p>
          </p:txBody>
        </p:sp>
      </p:grpSp>
    </p:spTree>
    <p:extLst>
      <p:ext uri="{BB962C8B-B14F-4D97-AF65-F5344CB8AC3E}">
        <p14:creationId xmlns:p14="http://schemas.microsoft.com/office/powerpoint/2010/main" val="3666889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24280" y="5042119"/>
            <a:ext cx="17680200" cy="3631763"/>
          </a:xfrm>
          <a:prstGeom prst="rect">
            <a:avLst/>
          </a:prstGeom>
          <a:noFill/>
        </p:spPr>
        <p:txBody>
          <a:bodyPr wrap="square" rtlCol="0">
            <a:spAutoFit/>
          </a:bodyPr>
          <a:lstStyle/>
          <a:p>
            <a:r>
              <a:rPr lang="en-US" sz="11500" b="1" dirty="0">
                <a:solidFill>
                  <a:schemeClr val="tx2"/>
                </a:solidFill>
                <a:latin typeface="Montserrat" charset="0"/>
                <a:ea typeface="Montserrat" charset="0"/>
                <a:cs typeface="Montserrat" charset="0"/>
              </a:rPr>
              <a:t>Who</a:t>
            </a:r>
          </a:p>
          <a:p>
            <a:r>
              <a:rPr lang="en-US" sz="11500" b="1" dirty="0">
                <a:solidFill>
                  <a:schemeClr val="tx2"/>
                </a:solidFill>
                <a:latin typeface="Montserrat" charset="0"/>
                <a:ea typeface="Montserrat" charset="0"/>
                <a:cs typeface="Montserrat" charset="0"/>
              </a:rPr>
              <a:t>We are.</a:t>
            </a:r>
          </a:p>
        </p:txBody>
      </p:sp>
      <p:sp>
        <p:nvSpPr>
          <p:cNvPr id="16" name="TextBox 15"/>
          <p:cNvSpPr txBox="1"/>
          <p:nvPr/>
        </p:nvSpPr>
        <p:spPr>
          <a:xfrm rot="16200000">
            <a:off x="-1120596" y="5019184"/>
            <a:ext cx="6187061" cy="400110"/>
          </a:xfrm>
          <a:prstGeom prst="rect">
            <a:avLst/>
          </a:prstGeom>
          <a:noFill/>
        </p:spPr>
        <p:txBody>
          <a:bodyPr wrap="square" rtlCol="0">
            <a:spAutoFit/>
          </a:bodyPr>
          <a:lstStyle/>
          <a:p>
            <a:r>
              <a:rPr lang="en-US" sz="2000" b="1" spc="600" dirty="0">
                <a:latin typeface="Montserrat" charset="0"/>
                <a:ea typeface="Montserrat" charset="0"/>
                <a:cs typeface="Montserrat" charset="0"/>
              </a:rPr>
              <a:t>INTRODUCTION</a:t>
            </a:r>
          </a:p>
        </p:txBody>
      </p:sp>
      <p:sp>
        <p:nvSpPr>
          <p:cNvPr id="9" name="TextBox 8"/>
          <p:cNvSpPr txBox="1"/>
          <p:nvPr/>
        </p:nvSpPr>
        <p:spPr>
          <a:xfrm>
            <a:off x="2924281" y="4580454"/>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mochi</a:t>
            </a:r>
          </a:p>
        </p:txBody>
      </p:sp>
    </p:spTree>
    <p:extLst>
      <p:ext uri="{BB962C8B-B14F-4D97-AF65-F5344CB8AC3E}">
        <p14:creationId xmlns:p14="http://schemas.microsoft.com/office/powerpoint/2010/main" val="403943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iPhone6_mockup_front_white.png"/>
          <p:cNvPicPr>
            <a:picLocks/>
          </p:cNvPicPr>
          <p:nvPr/>
        </p:nvPicPr>
        <p:blipFill>
          <a:blip r:embed="rId3">
            <a:extLst>
              <a:ext uri="{28A0092B-C50C-407E-A947-70E740481C1C}">
                <a14:useLocalDpi xmlns:a14="http://schemas.microsoft.com/office/drawing/2010/main" val="0"/>
              </a:ext>
            </a:extLst>
          </a:blip>
          <a:stretch>
            <a:fillRect/>
          </a:stretch>
        </p:blipFill>
        <p:spPr>
          <a:xfrm>
            <a:off x="2297212" y="0"/>
            <a:ext cx="8311896" cy="13104396"/>
          </a:xfrm>
          <a:prstGeom prst="rect">
            <a:avLst/>
          </a:prstGeom>
        </p:spPr>
      </p:pic>
      <p:sp>
        <p:nvSpPr>
          <p:cNvPr id="57" name="Shape 2641"/>
          <p:cNvSpPr/>
          <p:nvPr/>
        </p:nvSpPr>
        <p:spPr>
          <a:xfrm>
            <a:off x="11880084" y="7533421"/>
            <a:ext cx="1184009" cy="75346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9" name="TextBox 58"/>
          <p:cNvSpPr txBox="1"/>
          <p:nvPr/>
        </p:nvSpPr>
        <p:spPr>
          <a:xfrm>
            <a:off x="13786103" y="7589766"/>
            <a:ext cx="7878637" cy="1246495"/>
          </a:xfrm>
          <a:prstGeom prst="rect">
            <a:avLst/>
          </a:prstGeom>
          <a:noFill/>
        </p:spPr>
        <p:txBody>
          <a:bodyPr wrap="square" rtlCol="0">
            <a:spAutoFit/>
          </a:bodyPr>
          <a:lstStyle/>
          <a:p>
            <a:r>
              <a:rPr lang="en-US" sz="2500" dirty="0">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60" name="Rectangle 59"/>
          <p:cNvSpPr/>
          <p:nvPr/>
        </p:nvSpPr>
        <p:spPr>
          <a:xfrm>
            <a:off x="13786103" y="7071756"/>
            <a:ext cx="4594528" cy="461665"/>
          </a:xfrm>
          <a:prstGeom prst="rect">
            <a:avLst/>
          </a:prstGeom>
        </p:spPr>
        <p:txBody>
          <a:bodyPr wrap="none">
            <a:spAutoFit/>
          </a:bodyPr>
          <a:lstStyle/>
          <a:p>
            <a:r>
              <a:rPr lang="en-US" sz="2400" b="1" spc="600" dirty="0">
                <a:solidFill>
                  <a:schemeClr val="tx2"/>
                </a:solidFill>
                <a:latin typeface="Montserrat" charset="0"/>
                <a:ea typeface="Montserrat" charset="0"/>
                <a:cs typeface="Montserrat" charset="0"/>
              </a:rPr>
              <a:t>PHOTOSHOP SKILLS</a:t>
            </a:r>
          </a:p>
        </p:txBody>
      </p:sp>
      <p:sp>
        <p:nvSpPr>
          <p:cNvPr id="61" name="TextBox 60"/>
          <p:cNvSpPr txBox="1"/>
          <p:nvPr/>
        </p:nvSpPr>
        <p:spPr>
          <a:xfrm>
            <a:off x="20895695" y="8653796"/>
            <a:ext cx="1538090" cy="620682"/>
          </a:xfrm>
          <a:prstGeom prst="rect">
            <a:avLst/>
          </a:prstGeom>
          <a:noFill/>
        </p:spPr>
        <p:txBody>
          <a:bodyPr wrap="square" lIns="182843" tIns="91422" rIns="182843" bIns="91422" rtlCol="0">
            <a:spAutoFit/>
          </a:bodyPr>
          <a:lstStyle/>
          <a:p>
            <a:pPr algn="r">
              <a:lnSpc>
                <a:spcPts val="3399"/>
              </a:lnSpc>
            </a:pPr>
            <a:r>
              <a:rPr lang="en-US" sz="3200" dirty="0">
                <a:latin typeface="Montserrat Ultra Light" charset="0"/>
                <a:ea typeface="Montserrat Ultra Light" charset="0"/>
                <a:cs typeface="Montserrat Ultra Light" charset="0"/>
              </a:rPr>
              <a:t>95%</a:t>
            </a:r>
          </a:p>
        </p:txBody>
      </p:sp>
      <p:grpSp>
        <p:nvGrpSpPr>
          <p:cNvPr id="62" name="Group 61"/>
          <p:cNvGrpSpPr/>
          <p:nvPr/>
        </p:nvGrpSpPr>
        <p:grpSpPr>
          <a:xfrm>
            <a:off x="13754835" y="8898892"/>
            <a:ext cx="6856718" cy="216943"/>
            <a:chOff x="1948686" y="5692382"/>
            <a:chExt cx="9219528" cy="182880"/>
          </a:xfrm>
        </p:grpSpPr>
        <p:sp>
          <p:nvSpPr>
            <p:cNvPr id="63" name="Rectangle 62"/>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b="1">
                <a:solidFill>
                  <a:schemeClr val="tx1"/>
                </a:solidFill>
                <a:latin typeface="Montserrat Semi" charset="0"/>
                <a:ea typeface="Montserrat Semi" charset="0"/>
                <a:cs typeface="Montserrat Semi" charset="0"/>
              </a:endParaRPr>
            </a:p>
          </p:txBody>
        </p:sp>
        <p:sp>
          <p:nvSpPr>
            <p:cNvPr id="64" name="Rectangle 63"/>
            <p:cNvSpPr/>
            <p:nvPr/>
          </p:nvSpPr>
          <p:spPr>
            <a:xfrm>
              <a:off x="1948690" y="5742968"/>
              <a:ext cx="9219524" cy="6400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b="1">
                <a:solidFill>
                  <a:schemeClr val="tx1"/>
                </a:solidFill>
                <a:latin typeface="Montserrat Semi" charset="0"/>
                <a:ea typeface="Montserrat Semi" charset="0"/>
                <a:cs typeface="Montserrat Semi" charset="0"/>
              </a:endParaRPr>
            </a:p>
          </p:txBody>
        </p:sp>
        <p:sp>
          <p:nvSpPr>
            <p:cNvPr id="65" name="Oval 64"/>
            <p:cNvSpPr>
              <a:spLocks/>
            </p:cNvSpPr>
            <p:nvPr/>
          </p:nvSpPr>
          <p:spPr>
            <a:xfrm>
              <a:off x="10408163" y="5692382"/>
              <a:ext cx="295080" cy="182880"/>
            </a:xfrm>
            <a:prstGeom prst="ellipse">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Shape 2645"/>
          <p:cNvSpPr/>
          <p:nvPr/>
        </p:nvSpPr>
        <p:spPr>
          <a:xfrm>
            <a:off x="11913433" y="10085749"/>
            <a:ext cx="1150660" cy="836845"/>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7" name="TextBox 66"/>
          <p:cNvSpPr txBox="1"/>
          <p:nvPr/>
        </p:nvSpPr>
        <p:spPr>
          <a:xfrm>
            <a:off x="13786103" y="10314845"/>
            <a:ext cx="7878637" cy="1246495"/>
          </a:xfrm>
          <a:prstGeom prst="rect">
            <a:avLst/>
          </a:prstGeom>
          <a:noFill/>
        </p:spPr>
        <p:txBody>
          <a:bodyPr wrap="square" rtlCol="0">
            <a:spAutoFit/>
          </a:bodyPr>
          <a:lstStyle/>
          <a:p>
            <a:r>
              <a:rPr lang="en-US" sz="2500" dirty="0">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68" name="Rectangle 67"/>
          <p:cNvSpPr/>
          <p:nvPr/>
        </p:nvSpPr>
        <p:spPr>
          <a:xfrm>
            <a:off x="13786103" y="9796835"/>
            <a:ext cx="4594528" cy="461665"/>
          </a:xfrm>
          <a:prstGeom prst="rect">
            <a:avLst/>
          </a:prstGeom>
        </p:spPr>
        <p:txBody>
          <a:bodyPr wrap="none">
            <a:spAutoFit/>
          </a:bodyPr>
          <a:lstStyle/>
          <a:p>
            <a:r>
              <a:rPr lang="en-US" sz="2400" b="1" spc="600" dirty="0">
                <a:solidFill>
                  <a:schemeClr val="tx2"/>
                </a:solidFill>
                <a:latin typeface="Montserrat" charset="0"/>
                <a:ea typeface="Montserrat" charset="0"/>
                <a:cs typeface="Montserrat" charset="0"/>
              </a:rPr>
              <a:t>PHOTOSHOP SKILLS</a:t>
            </a:r>
          </a:p>
        </p:txBody>
      </p:sp>
      <p:sp>
        <p:nvSpPr>
          <p:cNvPr id="69" name="TextBox 68"/>
          <p:cNvSpPr txBox="1"/>
          <p:nvPr/>
        </p:nvSpPr>
        <p:spPr>
          <a:xfrm>
            <a:off x="20895695" y="11378875"/>
            <a:ext cx="1538090" cy="620682"/>
          </a:xfrm>
          <a:prstGeom prst="rect">
            <a:avLst/>
          </a:prstGeom>
          <a:noFill/>
        </p:spPr>
        <p:txBody>
          <a:bodyPr wrap="square" lIns="182843" tIns="91422" rIns="182843" bIns="91422" rtlCol="0">
            <a:spAutoFit/>
          </a:bodyPr>
          <a:lstStyle/>
          <a:p>
            <a:pPr algn="r">
              <a:lnSpc>
                <a:spcPts val="3399"/>
              </a:lnSpc>
            </a:pPr>
            <a:r>
              <a:rPr lang="en-US" sz="3200" dirty="0">
                <a:latin typeface="Montserrat Ultra Light" charset="0"/>
                <a:ea typeface="Montserrat Ultra Light" charset="0"/>
                <a:cs typeface="Montserrat Ultra Light" charset="0"/>
              </a:rPr>
              <a:t>95%</a:t>
            </a:r>
          </a:p>
        </p:txBody>
      </p:sp>
      <p:grpSp>
        <p:nvGrpSpPr>
          <p:cNvPr id="70" name="Group 69"/>
          <p:cNvGrpSpPr/>
          <p:nvPr/>
        </p:nvGrpSpPr>
        <p:grpSpPr>
          <a:xfrm>
            <a:off x="13754835" y="11623971"/>
            <a:ext cx="6856718" cy="216943"/>
            <a:chOff x="1948686" y="5692382"/>
            <a:chExt cx="9219528" cy="182880"/>
          </a:xfrm>
        </p:grpSpPr>
        <p:sp>
          <p:nvSpPr>
            <p:cNvPr id="71" name="Rectangle 70"/>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b="1">
                <a:solidFill>
                  <a:schemeClr val="tx1"/>
                </a:solidFill>
                <a:latin typeface="Montserrat Semi" charset="0"/>
                <a:ea typeface="Montserrat Semi" charset="0"/>
                <a:cs typeface="Montserrat Semi" charset="0"/>
              </a:endParaRPr>
            </a:p>
          </p:txBody>
        </p:sp>
        <p:sp>
          <p:nvSpPr>
            <p:cNvPr id="72" name="Rectangle 71"/>
            <p:cNvSpPr/>
            <p:nvPr/>
          </p:nvSpPr>
          <p:spPr>
            <a:xfrm>
              <a:off x="1948690" y="5742968"/>
              <a:ext cx="9219524" cy="6400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b="1">
                <a:solidFill>
                  <a:schemeClr val="tx1"/>
                </a:solidFill>
                <a:latin typeface="Montserrat Semi" charset="0"/>
                <a:ea typeface="Montserrat Semi" charset="0"/>
                <a:cs typeface="Montserrat Semi" charset="0"/>
              </a:endParaRPr>
            </a:p>
          </p:txBody>
        </p:sp>
        <p:sp>
          <p:nvSpPr>
            <p:cNvPr id="73" name="Oval 72"/>
            <p:cNvSpPr>
              <a:spLocks/>
            </p:cNvSpPr>
            <p:nvPr/>
          </p:nvSpPr>
          <p:spPr>
            <a:xfrm>
              <a:off x="10408163" y="5692382"/>
              <a:ext cx="295080" cy="182880"/>
            </a:xfrm>
            <a:prstGeom prst="ellipse">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11951157" y="1850786"/>
            <a:ext cx="11584613" cy="4339650"/>
          </a:xfrm>
          <a:prstGeom prst="rect">
            <a:avLst/>
          </a:prstGeom>
          <a:noFill/>
        </p:spPr>
        <p:txBody>
          <a:bodyPr wrap="square" rtlCol="0">
            <a:spAutoFit/>
          </a:bodyPr>
          <a:lstStyle/>
          <a:p>
            <a:r>
              <a:rPr lang="en-US" sz="13800" b="1" dirty="0">
                <a:solidFill>
                  <a:schemeClr val="tx2"/>
                </a:solidFill>
                <a:latin typeface="Montserrat" charset="0"/>
                <a:ea typeface="Montserrat" charset="0"/>
                <a:cs typeface="Montserrat" charset="0"/>
              </a:rPr>
              <a:t>iPhone App</a:t>
            </a:r>
          </a:p>
          <a:p>
            <a:r>
              <a:rPr lang="en-US" sz="13800" b="1" dirty="0">
                <a:solidFill>
                  <a:schemeClr val="tx2"/>
                </a:solidFill>
                <a:latin typeface="Montserrat" charset="0"/>
                <a:ea typeface="Montserrat" charset="0"/>
                <a:cs typeface="Montserrat" charset="0"/>
              </a:rPr>
              <a:t>project</a:t>
            </a:r>
          </a:p>
        </p:txBody>
      </p:sp>
      <p:pic>
        <p:nvPicPr>
          <p:cNvPr id="3" name="Picture Placeholder 2"/>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t="85" b="85"/>
          <a:stretch>
            <a:fillRect/>
          </a:stretch>
        </p:blipFill>
        <p:spPr/>
      </p:pic>
      <p:sp>
        <p:nvSpPr>
          <p:cNvPr id="22" name="TextBox 21"/>
          <p:cNvSpPr txBox="1"/>
          <p:nvPr/>
        </p:nvSpPr>
        <p:spPr>
          <a:xfrm>
            <a:off x="12077636" y="1426640"/>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YOU CAN WRITE HERE</a:t>
            </a:r>
          </a:p>
        </p:txBody>
      </p:sp>
    </p:spTree>
    <p:extLst>
      <p:ext uri="{BB962C8B-B14F-4D97-AF65-F5344CB8AC3E}">
        <p14:creationId xmlns:p14="http://schemas.microsoft.com/office/powerpoint/2010/main" val="1784639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1431" y="2321032"/>
            <a:ext cx="6825220" cy="9963112"/>
          </a:xfrm>
          <a:prstGeom prst="rect">
            <a:avLst/>
          </a:prstGeom>
        </p:spPr>
      </p:pic>
      <p:sp>
        <p:nvSpPr>
          <p:cNvPr id="2" name="Rectangle 1"/>
          <p:cNvSpPr/>
          <p:nvPr/>
        </p:nvSpPr>
        <p:spPr>
          <a:xfrm>
            <a:off x="15598075" y="3314699"/>
            <a:ext cx="6126480" cy="77560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2641"/>
          <p:cNvSpPr/>
          <p:nvPr/>
        </p:nvSpPr>
        <p:spPr>
          <a:xfrm>
            <a:off x="1987937" y="7533421"/>
            <a:ext cx="1184009" cy="75346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2" name="TextBox 31"/>
          <p:cNvSpPr txBox="1"/>
          <p:nvPr/>
        </p:nvSpPr>
        <p:spPr>
          <a:xfrm>
            <a:off x="3893956" y="7620246"/>
            <a:ext cx="7878637" cy="1246495"/>
          </a:xfrm>
          <a:prstGeom prst="rect">
            <a:avLst/>
          </a:prstGeom>
          <a:noFill/>
        </p:spPr>
        <p:txBody>
          <a:bodyPr wrap="square" rtlCol="0">
            <a:spAutoFit/>
          </a:bodyPr>
          <a:lstStyle/>
          <a:p>
            <a:r>
              <a:rPr lang="en-US" sz="2500" dirty="0">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33" name="Rectangle 32"/>
          <p:cNvSpPr/>
          <p:nvPr/>
        </p:nvSpPr>
        <p:spPr>
          <a:xfrm>
            <a:off x="3893956" y="7071756"/>
            <a:ext cx="4594528" cy="461665"/>
          </a:xfrm>
          <a:prstGeom prst="rect">
            <a:avLst/>
          </a:prstGeom>
        </p:spPr>
        <p:txBody>
          <a:bodyPr wrap="none">
            <a:spAutoFit/>
          </a:bodyPr>
          <a:lstStyle/>
          <a:p>
            <a:r>
              <a:rPr lang="en-US" sz="2400" b="1" spc="600" dirty="0">
                <a:solidFill>
                  <a:schemeClr val="tx2"/>
                </a:solidFill>
                <a:latin typeface="Montserrat" charset="0"/>
                <a:ea typeface="Montserrat" charset="0"/>
                <a:cs typeface="Montserrat" charset="0"/>
              </a:rPr>
              <a:t>PHOTOSHOP SKILLS</a:t>
            </a:r>
          </a:p>
        </p:txBody>
      </p:sp>
      <p:sp>
        <p:nvSpPr>
          <p:cNvPr id="46" name="TextBox 45"/>
          <p:cNvSpPr txBox="1"/>
          <p:nvPr/>
        </p:nvSpPr>
        <p:spPr>
          <a:xfrm>
            <a:off x="11003548" y="8653796"/>
            <a:ext cx="1538090" cy="620682"/>
          </a:xfrm>
          <a:prstGeom prst="rect">
            <a:avLst/>
          </a:prstGeom>
          <a:noFill/>
        </p:spPr>
        <p:txBody>
          <a:bodyPr wrap="square" lIns="182843" tIns="91422" rIns="182843" bIns="91422" rtlCol="0">
            <a:spAutoFit/>
          </a:bodyPr>
          <a:lstStyle/>
          <a:p>
            <a:pPr algn="r">
              <a:lnSpc>
                <a:spcPts val="3399"/>
              </a:lnSpc>
            </a:pPr>
            <a:r>
              <a:rPr lang="en-US" sz="3200" dirty="0">
                <a:latin typeface="Montserrat Ultra Light" charset="0"/>
                <a:ea typeface="Montserrat Ultra Light" charset="0"/>
                <a:cs typeface="Montserrat Ultra Light" charset="0"/>
              </a:rPr>
              <a:t>95%</a:t>
            </a:r>
          </a:p>
        </p:txBody>
      </p:sp>
      <p:grpSp>
        <p:nvGrpSpPr>
          <p:cNvPr id="47" name="Group 46"/>
          <p:cNvGrpSpPr/>
          <p:nvPr/>
        </p:nvGrpSpPr>
        <p:grpSpPr>
          <a:xfrm>
            <a:off x="3862688" y="8898892"/>
            <a:ext cx="6856718" cy="216943"/>
            <a:chOff x="1948686" y="5692382"/>
            <a:chExt cx="9219528" cy="182880"/>
          </a:xfrm>
        </p:grpSpPr>
        <p:sp>
          <p:nvSpPr>
            <p:cNvPr id="48" name="Rectangle 47"/>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b="1">
                <a:solidFill>
                  <a:schemeClr val="tx1"/>
                </a:solidFill>
                <a:latin typeface="Montserrat Semi" charset="0"/>
                <a:ea typeface="Montserrat Semi" charset="0"/>
                <a:cs typeface="Montserrat Semi" charset="0"/>
              </a:endParaRPr>
            </a:p>
          </p:txBody>
        </p:sp>
        <p:sp>
          <p:nvSpPr>
            <p:cNvPr id="49" name="Rectangle 48"/>
            <p:cNvSpPr/>
            <p:nvPr/>
          </p:nvSpPr>
          <p:spPr>
            <a:xfrm>
              <a:off x="1948690" y="5742968"/>
              <a:ext cx="9219524" cy="6400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b="1">
                <a:solidFill>
                  <a:schemeClr val="tx1"/>
                </a:solidFill>
                <a:latin typeface="Montserrat Semi" charset="0"/>
                <a:ea typeface="Montserrat Semi" charset="0"/>
                <a:cs typeface="Montserrat Semi" charset="0"/>
              </a:endParaRPr>
            </a:p>
          </p:txBody>
        </p:sp>
        <p:sp>
          <p:nvSpPr>
            <p:cNvPr id="50" name="Oval 49"/>
            <p:cNvSpPr>
              <a:spLocks/>
            </p:cNvSpPr>
            <p:nvPr/>
          </p:nvSpPr>
          <p:spPr>
            <a:xfrm>
              <a:off x="10408163" y="5692382"/>
              <a:ext cx="295080" cy="182880"/>
            </a:xfrm>
            <a:prstGeom prst="ellipse">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Shape 2645"/>
          <p:cNvSpPr/>
          <p:nvPr/>
        </p:nvSpPr>
        <p:spPr>
          <a:xfrm>
            <a:off x="2021286" y="10085749"/>
            <a:ext cx="1150660" cy="836845"/>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2" name="TextBox 51"/>
          <p:cNvSpPr txBox="1"/>
          <p:nvPr/>
        </p:nvSpPr>
        <p:spPr>
          <a:xfrm>
            <a:off x="3893956" y="10345325"/>
            <a:ext cx="7878637" cy="1246495"/>
          </a:xfrm>
          <a:prstGeom prst="rect">
            <a:avLst/>
          </a:prstGeom>
          <a:noFill/>
        </p:spPr>
        <p:txBody>
          <a:bodyPr wrap="square" rtlCol="0">
            <a:spAutoFit/>
          </a:bodyPr>
          <a:lstStyle/>
          <a:p>
            <a:r>
              <a:rPr lang="en-US" sz="2500" dirty="0">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53" name="Rectangle 52"/>
          <p:cNvSpPr/>
          <p:nvPr/>
        </p:nvSpPr>
        <p:spPr>
          <a:xfrm>
            <a:off x="3893956" y="9796835"/>
            <a:ext cx="4594528" cy="461665"/>
          </a:xfrm>
          <a:prstGeom prst="rect">
            <a:avLst/>
          </a:prstGeom>
        </p:spPr>
        <p:txBody>
          <a:bodyPr wrap="none">
            <a:spAutoFit/>
          </a:bodyPr>
          <a:lstStyle/>
          <a:p>
            <a:r>
              <a:rPr lang="en-US" sz="2400" b="1" spc="600" dirty="0">
                <a:solidFill>
                  <a:schemeClr val="tx2"/>
                </a:solidFill>
                <a:latin typeface="Montserrat" charset="0"/>
                <a:ea typeface="Montserrat" charset="0"/>
                <a:cs typeface="Montserrat" charset="0"/>
              </a:rPr>
              <a:t>PHOTOSHOP SKILLS</a:t>
            </a:r>
          </a:p>
        </p:txBody>
      </p:sp>
      <p:sp>
        <p:nvSpPr>
          <p:cNvPr id="54" name="TextBox 53"/>
          <p:cNvSpPr txBox="1"/>
          <p:nvPr/>
        </p:nvSpPr>
        <p:spPr>
          <a:xfrm>
            <a:off x="11003548" y="11378875"/>
            <a:ext cx="1538090" cy="620682"/>
          </a:xfrm>
          <a:prstGeom prst="rect">
            <a:avLst/>
          </a:prstGeom>
          <a:noFill/>
        </p:spPr>
        <p:txBody>
          <a:bodyPr wrap="square" lIns="182843" tIns="91422" rIns="182843" bIns="91422" rtlCol="0">
            <a:spAutoFit/>
          </a:bodyPr>
          <a:lstStyle/>
          <a:p>
            <a:pPr algn="r">
              <a:lnSpc>
                <a:spcPts val="3399"/>
              </a:lnSpc>
            </a:pPr>
            <a:r>
              <a:rPr lang="en-US" sz="3200" dirty="0">
                <a:latin typeface="Montserrat Ultra Light" charset="0"/>
                <a:ea typeface="Montserrat Ultra Light" charset="0"/>
                <a:cs typeface="Montserrat Ultra Light" charset="0"/>
              </a:rPr>
              <a:t>95%</a:t>
            </a:r>
          </a:p>
        </p:txBody>
      </p:sp>
      <p:grpSp>
        <p:nvGrpSpPr>
          <p:cNvPr id="55" name="Group 54"/>
          <p:cNvGrpSpPr/>
          <p:nvPr/>
        </p:nvGrpSpPr>
        <p:grpSpPr>
          <a:xfrm>
            <a:off x="3862688" y="11623971"/>
            <a:ext cx="6856718" cy="216943"/>
            <a:chOff x="1948686" y="5692382"/>
            <a:chExt cx="9219528" cy="182880"/>
          </a:xfrm>
        </p:grpSpPr>
        <p:sp>
          <p:nvSpPr>
            <p:cNvPr id="56" name="Rectangle 55"/>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b="1">
                <a:solidFill>
                  <a:schemeClr val="tx1"/>
                </a:solidFill>
                <a:latin typeface="Montserrat Semi" charset="0"/>
                <a:ea typeface="Montserrat Semi" charset="0"/>
                <a:cs typeface="Montserrat Semi" charset="0"/>
              </a:endParaRPr>
            </a:p>
          </p:txBody>
        </p:sp>
        <p:sp>
          <p:nvSpPr>
            <p:cNvPr id="57" name="Rectangle 56"/>
            <p:cNvSpPr/>
            <p:nvPr/>
          </p:nvSpPr>
          <p:spPr>
            <a:xfrm>
              <a:off x="1948690" y="5742968"/>
              <a:ext cx="9219524" cy="6400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b="1">
                <a:solidFill>
                  <a:schemeClr val="tx1"/>
                </a:solidFill>
                <a:latin typeface="Montserrat Semi" charset="0"/>
                <a:ea typeface="Montserrat Semi" charset="0"/>
                <a:cs typeface="Montserrat Semi" charset="0"/>
              </a:endParaRPr>
            </a:p>
          </p:txBody>
        </p:sp>
        <p:sp>
          <p:nvSpPr>
            <p:cNvPr id="58" name="Oval 57"/>
            <p:cNvSpPr>
              <a:spLocks/>
            </p:cNvSpPr>
            <p:nvPr/>
          </p:nvSpPr>
          <p:spPr>
            <a:xfrm>
              <a:off x="10408163" y="5692382"/>
              <a:ext cx="295080" cy="182880"/>
            </a:xfrm>
            <a:prstGeom prst="ellipse">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p:cNvSpPr txBox="1"/>
          <p:nvPr/>
        </p:nvSpPr>
        <p:spPr>
          <a:xfrm>
            <a:off x="2059010" y="1850786"/>
            <a:ext cx="11584613" cy="4339650"/>
          </a:xfrm>
          <a:prstGeom prst="rect">
            <a:avLst/>
          </a:prstGeom>
          <a:noFill/>
        </p:spPr>
        <p:txBody>
          <a:bodyPr wrap="square" rtlCol="0">
            <a:spAutoFit/>
          </a:bodyPr>
          <a:lstStyle/>
          <a:p>
            <a:r>
              <a:rPr lang="en-US" sz="13800" b="1" dirty="0">
                <a:solidFill>
                  <a:schemeClr val="tx2"/>
                </a:solidFill>
                <a:latin typeface="Montserrat" charset="0"/>
                <a:ea typeface="Montserrat" charset="0"/>
                <a:cs typeface="Montserrat" charset="0"/>
              </a:rPr>
              <a:t>iPad Air</a:t>
            </a:r>
          </a:p>
          <a:p>
            <a:r>
              <a:rPr lang="en-US" sz="13800" b="1" dirty="0">
                <a:solidFill>
                  <a:schemeClr val="tx2"/>
                </a:solidFill>
                <a:latin typeface="Montserrat" charset="0"/>
                <a:ea typeface="Montserrat" charset="0"/>
                <a:cs typeface="Montserrat" charset="0"/>
              </a:rPr>
              <a:t>project</a:t>
            </a:r>
          </a:p>
        </p:txBody>
      </p:sp>
      <p:sp>
        <p:nvSpPr>
          <p:cNvPr id="25" name="TextBox 24"/>
          <p:cNvSpPr txBox="1"/>
          <p:nvPr/>
        </p:nvSpPr>
        <p:spPr>
          <a:xfrm>
            <a:off x="2059010" y="1359117"/>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YOU CAN WRITE HERE</a:t>
            </a:r>
          </a:p>
        </p:txBody>
      </p:sp>
      <p:pic>
        <p:nvPicPr>
          <p:cNvPr id="6" name="Picture Placeholder 5"/>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t="2530" b="2530"/>
          <a:stretch>
            <a:fillRect/>
          </a:stretch>
        </p:blipFill>
        <p:spPr/>
      </p:pic>
    </p:spTree>
    <p:extLst>
      <p:ext uri="{BB962C8B-B14F-4D97-AF65-F5344CB8AC3E}">
        <p14:creationId xmlns:p14="http://schemas.microsoft.com/office/powerpoint/2010/main" val="168002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11969377" y="1040026"/>
            <a:ext cx="11878048" cy="5132174"/>
          </a:xfrm>
          <a:prstGeom prst="rect">
            <a:avLst/>
          </a:prstGeom>
          <a:noFill/>
        </p:spPr>
        <p:txBody>
          <a:bodyPr wrap="square" rtlCol="0">
            <a:spAutoFit/>
          </a:bodyPr>
          <a:lstStyle/>
          <a:p>
            <a:pPr>
              <a:lnSpc>
                <a:spcPts val="13060"/>
              </a:lnSpc>
            </a:pPr>
            <a:r>
              <a:rPr lang="en-US" sz="13800" b="1" dirty="0">
                <a:solidFill>
                  <a:srgbClr val="F7F7F7"/>
                </a:solidFill>
                <a:latin typeface="Montserrat" charset="0"/>
                <a:ea typeface="Montserrat" charset="0"/>
                <a:cs typeface="Montserrat" charset="0"/>
              </a:rPr>
              <a:t>United States</a:t>
            </a:r>
          </a:p>
          <a:p>
            <a:pPr>
              <a:lnSpc>
                <a:spcPts val="13060"/>
              </a:lnSpc>
            </a:pPr>
            <a:r>
              <a:rPr lang="en-US" sz="13800" b="1" dirty="0">
                <a:solidFill>
                  <a:srgbClr val="F7F7F7"/>
                </a:solidFill>
                <a:latin typeface="Montserrat" charset="0"/>
                <a:ea typeface="Montserrat" charset="0"/>
                <a:cs typeface="Montserrat" charset="0"/>
              </a:rPr>
              <a:t>Vector Map</a:t>
            </a:r>
          </a:p>
        </p:txBody>
      </p:sp>
      <p:grpSp>
        <p:nvGrpSpPr>
          <p:cNvPr id="12" name="Group 11"/>
          <p:cNvGrpSpPr/>
          <p:nvPr/>
        </p:nvGrpSpPr>
        <p:grpSpPr>
          <a:xfrm>
            <a:off x="1870191" y="3518800"/>
            <a:ext cx="10318634" cy="6745872"/>
            <a:chOff x="5157992" y="1665629"/>
            <a:chExt cx="2936367" cy="1919171"/>
          </a:xfrm>
          <a:solidFill>
            <a:schemeClr val="bg1">
              <a:lumMod val="85000"/>
            </a:schemeClr>
          </a:solidFill>
        </p:grpSpPr>
        <p:sp>
          <p:nvSpPr>
            <p:cNvPr id="13"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14"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15"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accent2"/>
            </a:solid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16"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17"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18"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19"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20"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21"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22"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23"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24"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25"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26"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27"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28"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29"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30"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31"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32"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33"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34"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35"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36"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37"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38"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39"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40"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41"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42"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43"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44"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45"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46"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solidFill>
                  <a:schemeClr val="accent6"/>
                </a:solidFill>
                <a:latin typeface="+mn-lt"/>
              </a:endParaRPr>
            </a:p>
          </p:txBody>
        </p:sp>
        <p:sp>
          <p:nvSpPr>
            <p:cNvPr id="47"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48"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49"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52"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53"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54"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55"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56"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60"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61" name="Line 48"/>
            <p:cNvSpPr>
              <a:spLocks noChangeShapeType="1"/>
            </p:cNvSpPr>
            <p:nvPr/>
          </p:nvSpPr>
          <p:spPr bwMode="auto">
            <a:xfrm>
              <a:off x="6881808" y="2014722"/>
              <a:ext cx="0" cy="0"/>
            </a:xfrm>
            <a:prstGeom prst="line">
              <a:avLst/>
            </a:prstGeom>
            <a:grpFill/>
            <a:ln w="6350">
              <a:solidFill>
                <a:srgbClr val="000000"/>
              </a:solidFill>
              <a:round/>
              <a:headEnd/>
              <a:tailEnd/>
            </a:ln>
            <a:extLst/>
          </p:spPr>
          <p:txBody>
            <a:bodyPr/>
            <a:lstStyle/>
            <a:p>
              <a:pPr defTabSz="1828434" eaLnBrk="1" fontAlgn="auto" hangingPunct="1">
                <a:spcBef>
                  <a:spcPts val="0"/>
                </a:spcBef>
                <a:spcAft>
                  <a:spcPts val="0"/>
                </a:spcAft>
                <a:defRPr/>
              </a:pPr>
              <a:endParaRPr lang="en-US">
                <a:latin typeface="+mn-lt"/>
              </a:endParaRPr>
            </a:p>
          </p:txBody>
        </p:sp>
        <p:sp>
          <p:nvSpPr>
            <p:cNvPr id="62" name="Line 49"/>
            <p:cNvSpPr>
              <a:spLocks noChangeShapeType="1"/>
            </p:cNvSpPr>
            <p:nvPr/>
          </p:nvSpPr>
          <p:spPr bwMode="auto">
            <a:xfrm>
              <a:off x="6881808" y="2014722"/>
              <a:ext cx="0" cy="0"/>
            </a:xfrm>
            <a:prstGeom prst="line">
              <a:avLst/>
            </a:prstGeom>
            <a:grpFill/>
            <a:ln w="6350" cap="flat">
              <a:solidFill>
                <a:srgbClr val="FFFFFF"/>
              </a:solidFill>
              <a:prstDash val="solid"/>
              <a:miter lim="800000"/>
              <a:headEnd/>
              <a:tailEnd/>
            </a:ln>
            <a:extLst/>
          </p:spPr>
          <p:txBody>
            <a:bodyPr/>
            <a:lstStyle/>
            <a:p>
              <a:pPr defTabSz="1828434" eaLnBrk="1" fontAlgn="auto" hangingPunct="1">
                <a:spcBef>
                  <a:spcPts val="0"/>
                </a:spcBef>
                <a:spcAft>
                  <a:spcPts val="0"/>
                </a:spcAft>
                <a:defRPr/>
              </a:pPr>
              <a:endParaRPr lang="en-US">
                <a:latin typeface="+mn-lt"/>
              </a:endParaRPr>
            </a:p>
          </p:txBody>
        </p:sp>
        <p:sp>
          <p:nvSpPr>
            <p:cNvPr id="63"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64"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65"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66"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67"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68"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69" name="Freeform 68"/>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sp>
          <p:nvSpPr>
            <p:cNvPr id="70" name="Freeform 69"/>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rgbClr val="FFFFFF"/>
              </a:solidFill>
              <a:prstDash val="solid"/>
              <a:miter lim="800000"/>
              <a:headEnd/>
              <a:tailEnd/>
            </a:ln>
          </p:spPr>
          <p:txBody>
            <a:bodyPr/>
            <a:lstStyle/>
            <a:p>
              <a:pPr defTabSz="1828434" eaLnBrk="1" fontAlgn="auto" hangingPunct="1">
                <a:spcBef>
                  <a:spcPts val="0"/>
                </a:spcBef>
                <a:spcAft>
                  <a:spcPts val="0"/>
                </a:spcAft>
                <a:defRPr/>
              </a:pPr>
              <a:endParaRPr lang="en-US">
                <a:latin typeface="+mn-lt"/>
              </a:endParaRPr>
            </a:p>
          </p:txBody>
        </p:sp>
      </p:grpSp>
      <p:grpSp>
        <p:nvGrpSpPr>
          <p:cNvPr id="2" name="Group 1"/>
          <p:cNvGrpSpPr/>
          <p:nvPr/>
        </p:nvGrpSpPr>
        <p:grpSpPr>
          <a:xfrm>
            <a:off x="13151687" y="2312629"/>
            <a:ext cx="8442316" cy="8961884"/>
            <a:chOff x="13151687" y="1398229"/>
            <a:chExt cx="8442316" cy="8961884"/>
          </a:xfrm>
        </p:grpSpPr>
        <p:sp>
          <p:nvSpPr>
            <p:cNvPr id="96" name="TextBox 95"/>
            <p:cNvSpPr txBox="1"/>
            <p:nvPr/>
          </p:nvSpPr>
          <p:spPr>
            <a:xfrm>
              <a:off x="13155999" y="2387600"/>
              <a:ext cx="8438004" cy="6812121"/>
            </a:xfrm>
            <a:prstGeom prst="rect">
              <a:avLst/>
            </a:prstGeom>
            <a:noFill/>
          </p:spPr>
          <p:txBody>
            <a:bodyPr wrap="square" rtlCol="0">
              <a:spAutoFit/>
            </a:bodyPr>
            <a:lstStyle/>
            <a:p>
              <a:pPr>
                <a:lnSpc>
                  <a:spcPts val="13060"/>
                </a:lnSpc>
              </a:pPr>
              <a:r>
                <a:rPr lang="en-US" sz="13800" b="1" dirty="0">
                  <a:solidFill>
                    <a:schemeClr val="tx2"/>
                  </a:solidFill>
                  <a:latin typeface="Montserrat" charset="0"/>
                  <a:ea typeface="Montserrat" charset="0"/>
                  <a:cs typeface="Montserrat" charset="0"/>
                </a:rPr>
                <a:t>United States</a:t>
              </a:r>
            </a:p>
            <a:p>
              <a:pPr>
                <a:lnSpc>
                  <a:spcPts val="13060"/>
                </a:lnSpc>
              </a:pPr>
              <a:r>
                <a:rPr lang="en-US" sz="13800" b="1" dirty="0">
                  <a:solidFill>
                    <a:schemeClr val="tx2"/>
                  </a:solidFill>
                  <a:latin typeface="Montserrat" charset="0"/>
                  <a:ea typeface="Montserrat" charset="0"/>
                  <a:cs typeface="Montserrat" charset="0"/>
                </a:rPr>
                <a:t>Vector Map</a:t>
              </a:r>
            </a:p>
          </p:txBody>
        </p:sp>
        <p:sp>
          <p:nvSpPr>
            <p:cNvPr id="102" name="TextBox 101"/>
            <p:cNvSpPr txBox="1"/>
            <p:nvPr/>
          </p:nvSpPr>
          <p:spPr>
            <a:xfrm>
              <a:off x="13151687" y="9498339"/>
              <a:ext cx="7841460" cy="861774"/>
            </a:xfrm>
            <a:prstGeom prst="rect">
              <a:avLst/>
            </a:prstGeom>
            <a:noFill/>
          </p:spPr>
          <p:txBody>
            <a:bodyPr wrap="square" rtlCol="0">
              <a:spAutoFit/>
            </a:bodyPr>
            <a:lstStyle/>
            <a:p>
              <a:r>
                <a:rPr lang="en-US" sz="2500" dirty="0">
                  <a:latin typeface="Lato Light" charset="0"/>
                  <a:ea typeface="Lato Light" charset="0"/>
                  <a:cs typeface="Lato Light" charset="0"/>
                </a:rPr>
                <a:t>Entrepreneurial activities differ substantially depending on the type of Entrepreneurial activities differ</a:t>
              </a:r>
            </a:p>
          </p:txBody>
        </p:sp>
        <p:sp>
          <p:nvSpPr>
            <p:cNvPr id="71" name="TextBox 70"/>
            <p:cNvSpPr txBox="1"/>
            <p:nvPr/>
          </p:nvSpPr>
          <p:spPr>
            <a:xfrm>
              <a:off x="13151687" y="1398229"/>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YOU CAN WRITE HERE</a:t>
              </a:r>
            </a:p>
          </p:txBody>
        </p:sp>
      </p:grpSp>
    </p:spTree>
    <p:extLst>
      <p:ext uri="{BB962C8B-B14F-4D97-AF65-F5344CB8AC3E}">
        <p14:creationId xmlns:p14="http://schemas.microsoft.com/office/powerpoint/2010/main" val="373953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257980" y="6073170"/>
            <a:ext cx="13883460" cy="1569660"/>
          </a:xfrm>
          <a:prstGeom prst="rect">
            <a:avLst/>
          </a:prstGeom>
          <a:noFill/>
        </p:spPr>
        <p:txBody>
          <a:bodyPr wrap="square" rtlCol="0">
            <a:spAutoFit/>
          </a:bodyPr>
          <a:lstStyle/>
          <a:p>
            <a:pPr algn="ctr"/>
            <a:r>
              <a:rPr lang="en-US" sz="9600" b="1" spc="600" dirty="0">
                <a:solidFill>
                  <a:schemeClr val="accent1"/>
                </a:solidFill>
                <a:latin typeface="Montserrat" charset="0"/>
                <a:ea typeface="Montserrat" charset="0"/>
                <a:cs typeface="Montserrat" charset="0"/>
              </a:rPr>
              <a:t>Thank you</a:t>
            </a:r>
          </a:p>
        </p:txBody>
      </p:sp>
      <p:sp>
        <p:nvSpPr>
          <p:cNvPr id="13" name="TextBox 12"/>
          <p:cNvSpPr txBox="1"/>
          <p:nvPr/>
        </p:nvSpPr>
        <p:spPr>
          <a:xfrm>
            <a:off x="7211347" y="7541282"/>
            <a:ext cx="9976727" cy="829651"/>
          </a:xfrm>
          <a:prstGeom prst="rect">
            <a:avLst/>
          </a:prstGeom>
          <a:noFill/>
        </p:spPr>
        <p:txBody>
          <a:bodyPr wrap="square" rtlCol="0">
            <a:spAutoFit/>
          </a:bodyPr>
          <a:lstStyle/>
          <a:p>
            <a:pPr algn="ctr">
              <a:lnSpc>
                <a:spcPct val="150000"/>
              </a:lnSpc>
            </a:pPr>
            <a:r>
              <a:rPr lang="en-US" sz="5400" baseline="-25000" dirty="0">
                <a:latin typeface="Montserrat Light" charset="0"/>
                <a:ea typeface="Montserrat Light" charset="0"/>
                <a:cs typeface="Montserrat Light" charset="0"/>
              </a:rPr>
              <a:t>mochi.</a:t>
            </a:r>
          </a:p>
        </p:txBody>
      </p:sp>
    </p:spTree>
    <p:extLst>
      <p:ext uri="{BB962C8B-B14F-4D97-AF65-F5344CB8AC3E}">
        <p14:creationId xmlns:p14="http://schemas.microsoft.com/office/powerpoint/2010/main" val="4169277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4981" t="44" r="30645" b="44"/>
          <a:stretch/>
        </p:blipFill>
        <p:spPr>
          <a:xfrm>
            <a:off x="12015427" y="2799184"/>
            <a:ext cx="5408711" cy="8117632"/>
          </a:xfrm>
        </p:spPr>
      </p:pic>
      <p:grpSp>
        <p:nvGrpSpPr>
          <p:cNvPr id="7" name="Group 6">
            <a:extLst>
              <a:ext uri="{FF2B5EF4-FFF2-40B4-BE49-F238E27FC236}">
                <a16:creationId xmlns:a16="http://schemas.microsoft.com/office/drawing/2014/main" id="{9E6F275C-89C6-7247-8FA1-BE73AC0E1949}"/>
              </a:ext>
            </a:extLst>
          </p:cNvPr>
          <p:cNvGrpSpPr/>
          <p:nvPr/>
        </p:nvGrpSpPr>
        <p:grpSpPr>
          <a:xfrm>
            <a:off x="334588" y="4571218"/>
            <a:ext cx="11397037" cy="5029982"/>
            <a:chOff x="12597290" y="4571218"/>
            <a:chExt cx="11397037" cy="5029982"/>
          </a:xfrm>
        </p:grpSpPr>
        <p:grpSp>
          <p:nvGrpSpPr>
            <p:cNvPr id="22" name="Group 21"/>
            <p:cNvGrpSpPr/>
            <p:nvPr/>
          </p:nvGrpSpPr>
          <p:grpSpPr>
            <a:xfrm>
              <a:off x="16288733" y="8668428"/>
              <a:ext cx="3984666" cy="932772"/>
              <a:chOff x="1979795" y="9589765"/>
              <a:chExt cx="6187062" cy="1448333"/>
            </a:xfrm>
          </p:grpSpPr>
          <p:sp>
            <p:nvSpPr>
              <p:cNvPr id="27" name="Rectangle 26"/>
              <p:cNvSpPr/>
              <p:nvPr/>
            </p:nvSpPr>
            <p:spPr>
              <a:xfrm>
                <a:off x="1979795" y="9589765"/>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TextBox 27"/>
              <p:cNvSpPr txBox="1"/>
              <p:nvPr/>
            </p:nvSpPr>
            <p:spPr>
              <a:xfrm>
                <a:off x="2420459" y="9875261"/>
                <a:ext cx="5305733" cy="779359"/>
              </a:xfrm>
              <a:prstGeom prst="rect">
                <a:avLst/>
              </a:prstGeom>
              <a:noFill/>
            </p:spPr>
            <p:txBody>
              <a:bodyPr wrap="square" rtlCol="0">
                <a:spAutoFit/>
              </a:bodyPr>
              <a:lstStyle/>
              <a:p>
                <a:pPr algn="ctr">
                  <a:lnSpc>
                    <a:spcPct val="150000"/>
                  </a:lnSpc>
                </a:pPr>
                <a:r>
                  <a:rPr lang="en-US" sz="2000" b="1" spc="600" dirty="0">
                    <a:latin typeface="Montserrat Light" charset="0"/>
                    <a:ea typeface="Montserrat Light" charset="0"/>
                    <a:cs typeface="Montserrat Light" charset="0"/>
                  </a:rPr>
                  <a:t>LEARN MORE</a:t>
                </a:r>
              </a:p>
            </p:txBody>
          </p:sp>
        </p:grpSp>
        <p:sp>
          <p:nvSpPr>
            <p:cNvPr id="23" name="TextBox 22"/>
            <p:cNvSpPr txBox="1"/>
            <p:nvPr/>
          </p:nvSpPr>
          <p:spPr>
            <a:xfrm>
              <a:off x="12597290" y="5165146"/>
              <a:ext cx="11397037" cy="1446550"/>
            </a:xfrm>
            <a:prstGeom prst="rect">
              <a:avLst/>
            </a:prstGeom>
            <a:noFill/>
          </p:spPr>
          <p:txBody>
            <a:bodyPr wrap="square" rtlCol="0">
              <a:spAutoFit/>
            </a:bodyPr>
            <a:lstStyle/>
            <a:p>
              <a:pPr algn="ctr"/>
              <a:r>
                <a:rPr lang="en-US" sz="8800" b="1" dirty="0">
                  <a:solidFill>
                    <a:schemeClr val="tx2"/>
                  </a:solidFill>
                  <a:latin typeface="Montserrat" charset="0"/>
                  <a:ea typeface="Montserrat" charset="0"/>
                  <a:cs typeface="Montserrat" charset="0"/>
                </a:rPr>
                <a:t>Baudric Chia</a:t>
              </a:r>
            </a:p>
          </p:txBody>
        </p:sp>
        <p:sp>
          <p:nvSpPr>
            <p:cNvPr id="24" name="TextBox 23"/>
            <p:cNvSpPr txBox="1"/>
            <p:nvPr/>
          </p:nvSpPr>
          <p:spPr>
            <a:xfrm>
              <a:off x="15124008" y="4571218"/>
              <a:ext cx="6314115" cy="461665"/>
            </a:xfrm>
            <a:prstGeom prst="rect">
              <a:avLst/>
            </a:prstGeom>
            <a:noFill/>
          </p:spPr>
          <p:txBody>
            <a:bodyPr wrap="square" rtlCol="0">
              <a:spAutoFit/>
            </a:bodyPr>
            <a:lstStyle/>
            <a:p>
              <a:pPr algn="ctr"/>
              <a:r>
                <a:rPr lang="en-US" sz="2400" spc="600" dirty="0">
                  <a:solidFill>
                    <a:schemeClr val="tx2"/>
                  </a:solidFill>
                  <a:latin typeface="Montserrat Medium" charset="0"/>
                  <a:ea typeface="Montserrat Medium" charset="0"/>
                  <a:cs typeface="Montserrat Medium" charset="0"/>
                </a:rPr>
                <a:t>PRODUCER / PROGRAMMER</a:t>
              </a:r>
            </a:p>
          </p:txBody>
        </p:sp>
        <p:sp>
          <p:nvSpPr>
            <p:cNvPr id="25" name="TextBox 24"/>
            <p:cNvSpPr txBox="1"/>
            <p:nvPr/>
          </p:nvSpPr>
          <p:spPr>
            <a:xfrm>
              <a:off x="14764842" y="6676849"/>
              <a:ext cx="7061930" cy="1697068"/>
            </a:xfrm>
            <a:prstGeom prst="rect">
              <a:avLst/>
            </a:prstGeom>
            <a:noFill/>
          </p:spPr>
          <p:txBody>
            <a:bodyPr wrap="square" rtlCol="0">
              <a:spAutoFit/>
            </a:bodyPr>
            <a:lstStyle/>
            <a:p>
              <a:pPr algn="ctr">
                <a:lnSpc>
                  <a:spcPct val="150000"/>
                </a:lnSpc>
              </a:pPr>
              <a:r>
                <a:rPr lang="en-US" sz="2400" dirty="0">
                  <a:latin typeface="Montserrat Light" charset="0"/>
                  <a:ea typeface="Montserrat Light" charset="0"/>
                  <a:cs typeface="Montserrat Light" charset="0"/>
                </a:rPr>
                <a:t>Our Team Leader is the most important role of all. Whipping the project into place is no easy task and Baudric is the best person for it.</a:t>
              </a:r>
            </a:p>
          </p:txBody>
        </p:sp>
        <p:sp>
          <p:nvSpPr>
            <p:cNvPr id="26" name="TextBox 25"/>
            <p:cNvSpPr txBox="1"/>
            <p:nvPr/>
          </p:nvSpPr>
          <p:spPr>
            <a:xfrm>
              <a:off x="20967081" y="8385432"/>
              <a:ext cx="184731" cy="646331"/>
            </a:xfrm>
            <a:prstGeom prst="rect">
              <a:avLst/>
            </a:prstGeom>
            <a:noFill/>
          </p:spPr>
          <p:txBody>
            <a:bodyPr wrap="none" rtlCol="0">
              <a:spAutoFit/>
            </a:bodyPr>
            <a:lstStyle/>
            <a:p>
              <a:endParaRPr lang="en-US"/>
            </a:p>
          </p:txBody>
        </p:sp>
      </p:grpSp>
      <p:pic>
        <p:nvPicPr>
          <p:cNvPr id="29" name="Picture Placeholder 8">
            <a:extLst>
              <a:ext uri="{FF2B5EF4-FFF2-40B4-BE49-F238E27FC236}">
                <a16:creationId xmlns:a16="http://schemas.microsoft.com/office/drawing/2014/main" id="{BEE4C30F-B918-954A-BAD8-E9D4945595F9}"/>
              </a:ext>
            </a:extLst>
          </p:cNvPr>
          <p:cNvPicPr>
            <a:picLocks noChangeAspect="1"/>
          </p:cNvPicPr>
          <p:nvPr/>
        </p:nvPicPr>
        <p:blipFill rotWithShape="1">
          <a:blip r:embed="rId2">
            <a:extLst>
              <a:ext uri="{28A0092B-C50C-407E-A947-70E740481C1C}">
                <a14:useLocalDpi xmlns:a14="http://schemas.microsoft.com/office/drawing/2010/main" val="0"/>
              </a:ext>
            </a:extLst>
          </a:blip>
          <a:srcRect l="24981" t="44" r="30645" b="44"/>
          <a:stretch/>
        </p:blipFill>
        <p:spPr>
          <a:xfrm>
            <a:off x="17820359" y="2799184"/>
            <a:ext cx="5408711" cy="8117632"/>
          </a:xfrm>
          <a:prstGeom prst="rect">
            <a:avLst/>
          </a:prstGeom>
          <a:solidFill>
            <a:schemeClr val="bg1">
              <a:lumMod val="95000"/>
            </a:schemeClr>
          </a:solidFill>
        </p:spPr>
      </p:pic>
      <p:sp>
        <p:nvSpPr>
          <p:cNvPr id="32" name="TextBox 31">
            <a:extLst>
              <a:ext uri="{FF2B5EF4-FFF2-40B4-BE49-F238E27FC236}">
                <a16:creationId xmlns:a16="http://schemas.microsoft.com/office/drawing/2014/main" id="{9E3666EC-E217-7743-ADE2-D2DC517707FC}"/>
              </a:ext>
            </a:extLst>
          </p:cNvPr>
          <p:cNvSpPr txBox="1"/>
          <p:nvPr/>
        </p:nvSpPr>
        <p:spPr>
          <a:xfrm>
            <a:off x="5330825" y="12725400"/>
            <a:ext cx="1788973" cy="369332"/>
          </a:xfrm>
          <a:prstGeom prst="rect">
            <a:avLst/>
          </a:prstGeom>
          <a:noFill/>
        </p:spPr>
        <p:txBody>
          <a:bodyPr wrap="square" rtlCol="0">
            <a:spAutoFit/>
          </a:bodyPr>
          <a:lstStyle/>
          <a:p>
            <a:pPr algn="ctr"/>
            <a:r>
              <a:rPr lang="en-US" sz="1800" b="1" dirty="0">
                <a:solidFill>
                  <a:srgbClr val="000000"/>
                </a:solidFill>
                <a:latin typeface="Montserrat" charset="0"/>
                <a:ea typeface="Roboto" panose="02000000000000000000" pitchFamily="2" charset="0"/>
                <a:cs typeface="Roboto" panose="02000000000000000000" pitchFamily="2" charset="0"/>
              </a:rPr>
              <a:t>Introduction</a:t>
            </a:r>
          </a:p>
        </p:txBody>
      </p:sp>
      <p:sp>
        <p:nvSpPr>
          <p:cNvPr id="33" name="TextBox 32">
            <a:extLst>
              <a:ext uri="{FF2B5EF4-FFF2-40B4-BE49-F238E27FC236}">
                <a16:creationId xmlns:a16="http://schemas.microsoft.com/office/drawing/2014/main" id="{7C7866FF-8637-6C45-AEEE-E3A2D1FA041B}"/>
              </a:ext>
            </a:extLst>
          </p:cNvPr>
          <p:cNvSpPr txBox="1"/>
          <p:nvPr/>
        </p:nvSpPr>
        <p:spPr>
          <a:xfrm>
            <a:off x="8010697" y="12725400"/>
            <a:ext cx="1993898"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Game Concept</a:t>
            </a:r>
          </a:p>
        </p:txBody>
      </p:sp>
      <p:sp>
        <p:nvSpPr>
          <p:cNvPr id="34" name="TextBox 33">
            <a:extLst>
              <a:ext uri="{FF2B5EF4-FFF2-40B4-BE49-F238E27FC236}">
                <a16:creationId xmlns:a16="http://schemas.microsoft.com/office/drawing/2014/main" id="{4A6B2748-C057-AA4F-9340-9FFBF35B0367}"/>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35" name="TextBox 34">
            <a:extLst>
              <a:ext uri="{FF2B5EF4-FFF2-40B4-BE49-F238E27FC236}">
                <a16:creationId xmlns:a16="http://schemas.microsoft.com/office/drawing/2014/main" id="{6E60FDC9-1647-7343-9AC9-05756C5D0739}"/>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36" name="TextBox 35">
            <a:extLst>
              <a:ext uri="{FF2B5EF4-FFF2-40B4-BE49-F238E27FC236}">
                <a16:creationId xmlns:a16="http://schemas.microsoft.com/office/drawing/2014/main" id="{69EF1848-DC0E-7E48-8F53-C03EC44B459B}"/>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spTree>
    <p:extLst>
      <p:ext uri="{BB962C8B-B14F-4D97-AF65-F5344CB8AC3E}">
        <p14:creationId xmlns:p14="http://schemas.microsoft.com/office/powerpoint/2010/main" val="3432709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4981" t="44" r="30645" b="44"/>
          <a:stretch/>
        </p:blipFill>
        <p:spPr>
          <a:xfrm>
            <a:off x="987425" y="2799184"/>
            <a:ext cx="5408711" cy="8117632"/>
          </a:xfrm>
        </p:spPr>
      </p:pic>
      <p:grpSp>
        <p:nvGrpSpPr>
          <p:cNvPr id="21" name="Group 20"/>
          <p:cNvGrpSpPr/>
          <p:nvPr/>
        </p:nvGrpSpPr>
        <p:grpSpPr>
          <a:xfrm>
            <a:off x="12597290" y="4571218"/>
            <a:ext cx="11397037" cy="4573565"/>
            <a:chOff x="395837" y="7789207"/>
            <a:chExt cx="11397037" cy="4573565"/>
          </a:xfrm>
        </p:grpSpPr>
        <p:grpSp>
          <p:nvGrpSpPr>
            <p:cNvPr id="22" name="Group 21"/>
            <p:cNvGrpSpPr/>
            <p:nvPr/>
          </p:nvGrpSpPr>
          <p:grpSpPr>
            <a:xfrm>
              <a:off x="4087280" y="11430000"/>
              <a:ext cx="3984666" cy="932772"/>
              <a:chOff x="1979795" y="8881079"/>
              <a:chExt cx="6187062" cy="1448333"/>
            </a:xfrm>
          </p:grpSpPr>
          <p:sp>
            <p:nvSpPr>
              <p:cNvPr id="27" name="Rectangle 26"/>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TextBox 27"/>
              <p:cNvSpPr txBox="1"/>
              <p:nvPr/>
            </p:nvSpPr>
            <p:spPr>
              <a:xfrm>
                <a:off x="2420459" y="9166574"/>
                <a:ext cx="5305733" cy="779359"/>
              </a:xfrm>
              <a:prstGeom prst="rect">
                <a:avLst/>
              </a:prstGeom>
              <a:noFill/>
            </p:spPr>
            <p:txBody>
              <a:bodyPr wrap="square" rtlCol="0">
                <a:spAutoFit/>
              </a:bodyPr>
              <a:lstStyle/>
              <a:p>
                <a:pPr algn="ctr">
                  <a:lnSpc>
                    <a:spcPct val="150000"/>
                  </a:lnSpc>
                </a:pPr>
                <a:r>
                  <a:rPr lang="en-US" sz="2000" b="1" spc="600" dirty="0">
                    <a:latin typeface="Montserrat Light" charset="0"/>
                    <a:ea typeface="Montserrat Light" charset="0"/>
                    <a:cs typeface="Montserrat Light" charset="0"/>
                  </a:rPr>
                  <a:t>LEARN MORE</a:t>
                </a:r>
              </a:p>
            </p:txBody>
          </p:sp>
        </p:grpSp>
        <p:sp>
          <p:nvSpPr>
            <p:cNvPr id="23" name="TextBox 22"/>
            <p:cNvSpPr txBox="1"/>
            <p:nvPr/>
          </p:nvSpPr>
          <p:spPr>
            <a:xfrm>
              <a:off x="395837" y="8383135"/>
              <a:ext cx="11397037" cy="1446550"/>
            </a:xfrm>
            <a:prstGeom prst="rect">
              <a:avLst/>
            </a:prstGeom>
            <a:noFill/>
          </p:spPr>
          <p:txBody>
            <a:bodyPr wrap="square" rtlCol="0">
              <a:spAutoFit/>
            </a:bodyPr>
            <a:lstStyle/>
            <a:p>
              <a:pPr algn="ctr"/>
              <a:r>
                <a:rPr lang="en-US" sz="8800" b="1" dirty="0">
                  <a:solidFill>
                    <a:schemeClr val="tx2"/>
                  </a:solidFill>
                  <a:latin typeface="Montserrat" charset="0"/>
                  <a:ea typeface="Montserrat" charset="0"/>
                  <a:cs typeface="Montserrat" charset="0"/>
                </a:rPr>
                <a:t>Wen </a:t>
              </a:r>
              <a:r>
                <a:rPr lang="en-US" sz="8800" b="1" dirty="0" err="1">
                  <a:solidFill>
                    <a:schemeClr val="tx2"/>
                  </a:solidFill>
                  <a:latin typeface="Montserrat" charset="0"/>
                  <a:ea typeface="Montserrat" charset="0"/>
                  <a:cs typeface="Montserrat" charset="0"/>
                </a:rPr>
                <a:t>Jin</a:t>
              </a:r>
              <a:endParaRPr lang="en-US" sz="8800" b="1" dirty="0">
                <a:solidFill>
                  <a:schemeClr val="tx2"/>
                </a:solidFill>
                <a:latin typeface="Montserrat" charset="0"/>
                <a:ea typeface="Montserrat" charset="0"/>
                <a:cs typeface="Montserrat" charset="0"/>
              </a:endParaRPr>
            </a:p>
          </p:txBody>
        </p:sp>
        <p:sp>
          <p:nvSpPr>
            <p:cNvPr id="24" name="TextBox 23"/>
            <p:cNvSpPr txBox="1"/>
            <p:nvPr/>
          </p:nvSpPr>
          <p:spPr>
            <a:xfrm>
              <a:off x="3000824" y="7789207"/>
              <a:ext cx="6187061" cy="461665"/>
            </a:xfrm>
            <a:prstGeom prst="rect">
              <a:avLst/>
            </a:prstGeom>
            <a:noFill/>
          </p:spPr>
          <p:txBody>
            <a:bodyPr wrap="square" rtlCol="0">
              <a:spAutoFit/>
            </a:bodyPr>
            <a:lstStyle/>
            <a:p>
              <a:pPr algn="ctr"/>
              <a:r>
                <a:rPr lang="en-US" sz="2400" spc="600" dirty="0">
                  <a:solidFill>
                    <a:schemeClr val="tx2"/>
                  </a:solidFill>
                  <a:latin typeface="Montserrat Medium" charset="0"/>
                  <a:ea typeface="Montserrat Medium" charset="0"/>
                  <a:cs typeface="Montserrat Medium" charset="0"/>
                </a:rPr>
                <a:t>PHYSICS PROGRAMMER</a:t>
              </a:r>
            </a:p>
          </p:txBody>
        </p:sp>
        <p:sp>
          <p:nvSpPr>
            <p:cNvPr id="25" name="TextBox 24"/>
            <p:cNvSpPr txBox="1"/>
            <p:nvPr/>
          </p:nvSpPr>
          <p:spPr>
            <a:xfrm>
              <a:off x="2563389" y="9894838"/>
              <a:ext cx="7061930" cy="1143070"/>
            </a:xfrm>
            <a:prstGeom prst="rect">
              <a:avLst/>
            </a:prstGeom>
            <a:noFill/>
          </p:spPr>
          <p:txBody>
            <a:bodyPr wrap="square" rtlCol="0">
              <a:spAutoFit/>
            </a:bodyPr>
            <a:lstStyle/>
            <a:p>
              <a:pPr algn="ctr">
                <a:lnSpc>
                  <a:spcPct val="150000"/>
                </a:lnSpc>
              </a:pPr>
              <a:r>
                <a:rPr lang="en-US" sz="2400" dirty="0">
                  <a:latin typeface="Montserrat Light" charset="0"/>
                  <a:ea typeface="Montserrat Light" charset="0"/>
                  <a:cs typeface="Montserrat Light" charset="0"/>
                </a:rPr>
                <a:t>Brilliant programmer and great at creating solutions. Wen </a:t>
              </a:r>
              <a:r>
                <a:rPr lang="en-US" sz="2400" dirty="0" err="1">
                  <a:latin typeface="Montserrat Light" charset="0"/>
                  <a:ea typeface="Montserrat Light" charset="0"/>
                  <a:cs typeface="Montserrat Light" charset="0"/>
                </a:rPr>
                <a:t>Jin</a:t>
              </a:r>
              <a:r>
                <a:rPr lang="en-US" sz="2400" dirty="0">
                  <a:latin typeface="Montserrat Light" charset="0"/>
                  <a:ea typeface="Montserrat Light" charset="0"/>
                  <a:cs typeface="Montserrat Light" charset="0"/>
                </a:rPr>
                <a:t> is set to build the math and physics library.</a:t>
              </a:r>
            </a:p>
          </p:txBody>
        </p:sp>
        <p:sp>
          <p:nvSpPr>
            <p:cNvPr id="26" name="TextBox 25"/>
            <p:cNvSpPr txBox="1"/>
            <p:nvPr/>
          </p:nvSpPr>
          <p:spPr>
            <a:xfrm>
              <a:off x="8765628" y="11603421"/>
              <a:ext cx="184731" cy="646331"/>
            </a:xfrm>
            <a:prstGeom prst="rect">
              <a:avLst/>
            </a:prstGeom>
            <a:noFill/>
          </p:spPr>
          <p:txBody>
            <a:bodyPr wrap="none" rtlCol="0">
              <a:spAutoFit/>
            </a:bodyPr>
            <a:lstStyle/>
            <a:p>
              <a:endParaRPr lang="en-US"/>
            </a:p>
          </p:txBody>
        </p:sp>
      </p:grpSp>
      <p:pic>
        <p:nvPicPr>
          <p:cNvPr id="29" name="Picture Placeholder 8">
            <a:extLst>
              <a:ext uri="{FF2B5EF4-FFF2-40B4-BE49-F238E27FC236}">
                <a16:creationId xmlns:a16="http://schemas.microsoft.com/office/drawing/2014/main" id="{BEE4C30F-B918-954A-BAD8-E9D4945595F9}"/>
              </a:ext>
            </a:extLst>
          </p:cNvPr>
          <p:cNvPicPr>
            <a:picLocks noChangeAspect="1"/>
          </p:cNvPicPr>
          <p:nvPr/>
        </p:nvPicPr>
        <p:blipFill rotWithShape="1">
          <a:blip r:embed="rId2">
            <a:extLst>
              <a:ext uri="{28A0092B-C50C-407E-A947-70E740481C1C}">
                <a14:useLocalDpi xmlns:a14="http://schemas.microsoft.com/office/drawing/2010/main" val="0"/>
              </a:ext>
            </a:extLst>
          </a:blip>
          <a:srcRect l="24981" t="44" r="30645" b="44"/>
          <a:stretch/>
        </p:blipFill>
        <p:spPr>
          <a:xfrm>
            <a:off x="6792357" y="2799184"/>
            <a:ext cx="5408711" cy="8117632"/>
          </a:xfrm>
          <a:prstGeom prst="rect">
            <a:avLst/>
          </a:prstGeom>
          <a:solidFill>
            <a:schemeClr val="bg1">
              <a:lumMod val="95000"/>
            </a:schemeClr>
          </a:solidFill>
        </p:spPr>
      </p:pic>
      <p:sp>
        <p:nvSpPr>
          <p:cNvPr id="12" name="TextBox 11">
            <a:extLst>
              <a:ext uri="{FF2B5EF4-FFF2-40B4-BE49-F238E27FC236}">
                <a16:creationId xmlns:a16="http://schemas.microsoft.com/office/drawing/2014/main" id="{0ECFAF28-A723-184A-A0A2-E4EFD4378249}"/>
              </a:ext>
            </a:extLst>
          </p:cNvPr>
          <p:cNvSpPr txBox="1"/>
          <p:nvPr/>
        </p:nvSpPr>
        <p:spPr>
          <a:xfrm>
            <a:off x="5330825" y="12725400"/>
            <a:ext cx="1788973" cy="369332"/>
          </a:xfrm>
          <a:prstGeom prst="rect">
            <a:avLst/>
          </a:prstGeom>
          <a:noFill/>
        </p:spPr>
        <p:txBody>
          <a:bodyPr wrap="square" rtlCol="0">
            <a:spAutoFit/>
          </a:bodyPr>
          <a:lstStyle/>
          <a:p>
            <a:pPr algn="ctr"/>
            <a:r>
              <a:rPr lang="en-US" sz="1800" b="1" dirty="0">
                <a:solidFill>
                  <a:srgbClr val="000000"/>
                </a:solidFill>
                <a:latin typeface="Montserrat" charset="0"/>
                <a:ea typeface="Roboto" panose="02000000000000000000" pitchFamily="2" charset="0"/>
                <a:cs typeface="Roboto" panose="02000000000000000000" pitchFamily="2" charset="0"/>
              </a:rPr>
              <a:t>Introduction</a:t>
            </a:r>
          </a:p>
        </p:txBody>
      </p:sp>
      <p:sp>
        <p:nvSpPr>
          <p:cNvPr id="13" name="TextBox 12">
            <a:extLst>
              <a:ext uri="{FF2B5EF4-FFF2-40B4-BE49-F238E27FC236}">
                <a16:creationId xmlns:a16="http://schemas.microsoft.com/office/drawing/2014/main" id="{AD272C79-018F-754D-B2F3-479452378FD7}"/>
              </a:ext>
            </a:extLst>
          </p:cNvPr>
          <p:cNvSpPr txBox="1"/>
          <p:nvPr/>
        </p:nvSpPr>
        <p:spPr>
          <a:xfrm>
            <a:off x="8010697" y="12725400"/>
            <a:ext cx="1993898"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Game Concept</a:t>
            </a:r>
          </a:p>
        </p:txBody>
      </p:sp>
      <p:sp>
        <p:nvSpPr>
          <p:cNvPr id="14" name="TextBox 13">
            <a:extLst>
              <a:ext uri="{FF2B5EF4-FFF2-40B4-BE49-F238E27FC236}">
                <a16:creationId xmlns:a16="http://schemas.microsoft.com/office/drawing/2014/main" id="{9CB21D87-95C4-2843-A5A5-DBD5B58004AE}"/>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15" name="TextBox 14">
            <a:extLst>
              <a:ext uri="{FF2B5EF4-FFF2-40B4-BE49-F238E27FC236}">
                <a16:creationId xmlns:a16="http://schemas.microsoft.com/office/drawing/2014/main" id="{69794E04-E9A4-D343-9B35-6CCA561FD635}"/>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16" name="TextBox 15">
            <a:extLst>
              <a:ext uri="{FF2B5EF4-FFF2-40B4-BE49-F238E27FC236}">
                <a16:creationId xmlns:a16="http://schemas.microsoft.com/office/drawing/2014/main" id="{9C31153E-3FDF-0342-82F4-EC07E620393E}"/>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spTree>
    <p:extLst>
      <p:ext uri="{BB962C8B-B14F-4D97-AF65-F5344CB8AC3E}">
        <p14:creationId xmlns:p14="http://schemas.microsoft.com/office/powerpoint/2010/main" val="3113575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4981" t="44" r="30645" b="44"/>
          <a:stretch/>
        </p:blipFill>
        <p:spPr>
          <a:xfrm>
            <a:off x="12015427" y="2799184"/>
            <a:ext cx="5408711" cy="8117632"/>
          </a:xfrm>
        </p:spPr>
      </p:pic>
      <p:grpSp>
        <p:nvGrpSpPr>
          <p:cNvPr id="7" name="Group 6">
            <a:extLst>
              <a:ext uri="{FF2B5EF4-FFF2-40B4-BE49-F238E27FC236}">
                <a16:creationId xmlns:a16="http://schemas.microsoft.com/office/drawing/2014/main" id="{9E6F275C-89C6-7247-8FA1-BE73AC0E1949}"/>
              </a:ext>
            </a:extLst>
          </p:cNvPr>
          <p:cNvGrpSpPr/>
          <p:nvPr/>
        </p:nvGrpSpPr>
        <p:grpSpPr>
          <a:xfrm>
            <a:off x="334588" y="4571218"/>
            <a:ext cx="11397037" cy="4573565"/>
            <a:chOff x="12597290" y="4571218"/>
            <a:chExt cx="11397037" cy="4573565"/>
          </a:xfrm>
        </p:grpSpPr>
        <p:grpSp>
          <p:nvGrpSpPr>
            <p:cNvPr id="22" name="Group 21"/>
            <p:cNvGrpSpPr/>
            <p:nvPr/>
          </p:nvGrpSpPr>
          <p:grpSpPr>
            <a:xfrm>
              <a:off x="16288733" y="8212011"/>
              <a:ext cx="3984666" cy="932772"/>
              <a:chOff x="1979795" y="8881079"/>
              <a:chExt cx="6187062" cy="1448333"/>
            </a:xfrm>
          </p:grpSpPr>
          <p:sp>
            <p:nvSpPr>
              <p:cNvPr id="27" name="Rectangle 26"/>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TextBox 27"/>
              <p:cNvSpPr txBox="1"/>
              <p:nvPr/>
            </p:nvSpPr>
            <p:spPr>
              <a:xfrm>
                <a:off x="2420459" y="9166574"/>
                <a:ext cx="5305733" cy="779359"/>
              </a:xfrm>
              <a:prstGeom prst="rect">
                <a:avLst/>
              </a:prstGeom>
              <a:noFill/>
            </p:spPr>
            <p:txBody>
              <a:bodyPr wrap="square" rtlCol="0">
                <a:spAutoFit/>
              </a:bodyPr>
              <a:lstStyle/>
              <a:p>
                <a:pPr algn="ctr">
                  <a:lnSpc>
                    <a:spcPct val="150000"/>
                  </a:lnSpc>
                </a:pPr>
                <a:r>
                  <a:rPr lang="en-US" sz="2000" b="1" spc="600" dirty="0">
                    <a:latin typeface="Montserrat Light" charset="0"/>
                    <a:ea typeface="Montserrat Light" charset="0"/>
                    <a:cs typeface="Montserrat Light" charset="0"/>
                  </a:rPr>
                  <a:t>LEARN MORE</a:t>
                </a:r>
              </a:p>
            </p:txBody>
          </p:sp>
        </p:grpSp>
        <p:sp>
          <p:nvSpPr>
            <p:cNvPr id="23" name="TextBox 22"/>
            <p:cNvSpPr txBox="1"/>
            <p:nvPr/>
          </p:nvSpPr>
          <p:spPr>
            <a:xfrm>
              <a:off x="12597290" y="5165146"/>
              <a:ext cx="11397037" cy="1446550"/>
            </a:xfrm>
            <a:prstGeom prst="rect">
              <a:avLst/>
            </a:prstGeom>
            <a:noFill/>
          </p:spPr>
          <p:txBody>
            <a:bodyPr wrap="square" rtlCol="0">
              <a:spAutoFit/>
            </a:bodyPr>
            <a:lstStyle/>
            <a:p>
              <a:pPr algn="ctr"/>
              <a:r>
                <a:rPr lang="en-US" sz="8800" b="1" dirty="0">
                  <a:solidFill>
                    <a:schemeClr val="tx2"/>
                  </a:solidFill>
                  <a:latin typeface="Montserrat" charset="0"/>
                  <a:ea typeface="Montserrat" charset="0"/>
                  <a:cs typeface="Montserrat" charset="0"/>
                </a:rPr>
                <a:t>Kenneth Ong</a:t>
              </a:r>
            </a:p>
          </p:txBody>
        </p:sp>
        <p:sp>
          <p:nvSpPr>
            <p:cNvPr id="24" name="TextBox 23"/>
            <p:cNvSpPr txBox="1"/>
            <p:nvPr/>
          </p:nvSpPr>
          <p:spPr>
            <a:xfrm>
              <a:off x="14607874" y="4571218"/>
              <a:ext cx="7346384" cy="461665"/>
            </a:xfrm>
            <a:prstGeom prst="rect">
              <a:avLst/>
            </a:prstGeom>
            <a:noFill/>
          </p:spPr>
          <p:txBody>
            <a:bodyPr wrap="square" rtlCol="0">
              <a:spAutoFit/>
            </a:bodyPr>
            <a:lstStyle/>
            <a:p>
              <a:pPr algn="ctr"/>
              <a:r>
                <a:rPr lang="en-US" sz="2400" spc="600" dirty="0">
                  <a:solidFill>
                    <a:schemeClr val="tx2"/>
                  </a:solidFill>
                  <a:latin typeface="Montserrat Medium" charset="0"/>
                  <a:ea typeface="Montserrat Medium" charset="0"/>
                  <a:cs typeface="Montserrat Medium" charset="0"/>
                </a:rPr>
                <a:t>PROGRAMMER / STORYWRITTER</a:t>
              </a:r>
            </a:p>
          </p:txBody>
        </p:sp>
        <p:sp>
          <p:nvSpPr>
            <p:cNvPr id="25" name="TextBox 24"/>
            <p:cNvSpPr txBox="1"/>
            <p:nvPr/>
          </p:nvSpPr>
          <p:spPr>
            <a:xfrm>
              <a:off x="14764842" y="6676849"/>
              <a:ext cx="7061930" cy="1137876"/>
            </a:xfrm>
            <a:prstGeom prst="rect">
              <a:avLst/>
            </a:prstGeom>
            <a:noFill/>
          </p:spPr>
          <p:txBody>
            <a:bodyPr wrap="square" rtlCol="0">
              <a:spAutoFit/>
            </a:bodyPr>
            <a:lstStyle/>
            <a:p>
              <a:pPr algn="ctr">
                <a:lnSpc>
                  <a:spcPct val="150000"/>
                </a:lnSpc>
              </a:pPr>
              <a:r>
                <a:rPr lang="en-US" sz="2400" dirty="0">
                  <a:latin typeface="Montserrat Light" charset="0"/>
                  <a:ea typeface="Montserrat Light" charset="0"/>
                  <a:cs typeface="Montserrat Light" charset="0"/>
                </a:rPr>
                <a:t>Entrepreneurial activities differ substantially depending on the type of organization</a:t>
              </a:r>
            </a:p>
          </p:txBody>
        </p:sp>
        <p:sp>
          <p:nvSpPr>
            <p:cNvPr id="26" name="TextBox 25"/>
            <p:cNvSpPr txBox="1"/>
            <p:nvPr/>
          </p:nvSpPr>
          <p:spPr>
            <a:xfrm>
              <a:off x="20967081" y="8385432"/>
              <a:ext cx="184731" cy="646331"/>
            </a:xfrm>
            <a:prstGeom prst="rect">
              <a:avLst/>
            </a:prstGeom>
            <a:noFill/>
          </p:spPr>
          <p:txBody>
            <a:bodyPr wrap="none" rtlCol="0">
              <a:spAutoFit/>
            </a:bodyPr>
            <a:lstStyle/>
            <a:p>
              <a:endParaRPr lang="en-US"/>
            </a:p>
          </p:txBody>
        </p:sp>
      </p:grpSp>
      <p:pic>
        <p:nvPicPr>
          <p:cNvPr id="29" name="Picture Placeholder 8">
            <a:extLst>
              <a:ext uri="{FF2B5EF4-FFF2-40B4-BE49-F238E27FC236}">
                <a16:creationId xmlns:a16="http://schemas.microsoft.com/office/drawing/2014/main" id="{BEE4C30F-B918-954A-BAD8-E9D4945595F9}"/>
              </a:ext>
            </a:extLst>
          </p:cNvPr>
          <p:cNvPicPr>
            <a:picLocks noChangeAspect="1"/>
          </p:cNvPicPr>
          <p:nvPr/>
        </p:nvPicPr>
        <p:blipFill rotWithShape="1">
          <a:blip r:embed="rId2">
            <a:extLst>
              <a:ext uri="{28A0092B-C50C-407E-A947-70E740481C1C}">
                <a14:useLocalDpi xmlns:a14="http://schemas.microsoft.com/office/drawing/2010/main" val="0"/>
              </a:ext>
            </a:extLst>
          </a:blip>
          <a:srcRect l="24981" t="44" r="30645" b="44"/>
          <a:stretch/>
        </p:blipFill>
        <p:spPr>
          <a:xfrm>
            <a:off x="17820359" y="2799184"/>
            <a:ext cx="5408711" cy="8117632"/>
          </a:xfrm>
          <a:prstGeom prst="rect">
            <a:avLst/>
          </a:prstGeom>
          <a:solidFill>
            <a:schemeClr val="bg1">
              <a:lumMod val="95000"/>
            </a:schemeClr>
          </a:solidFill>
        </p:spPr>
      </p:pic>
      <p:sp>
        <p:nvSpPr>
          <p:cNvPr id="12" name="TextBox 11">
            <a:extLst>
              <a:ext uri="{FF2B5EF4-FFF2-40B4-BE49-F238E27FC236}">
                <a16:creationId xmlns:a16="http://schemas.microsoft.com/office/drawing/2014/main" id="{444A2B3B-1165-DF4C-BF64-E707B8AE5A94}"/>
              </a:ext>
            </a:extLst>
          </p:cNvPr>
          <p:cNvSpPr txBox="1"/>
          <p:nvPr/>
        </p:nvSpPr>
        <p:spPr>
          <a:xfrm>
            <a:off x="5330825" y="12725400"/>
            <a:ext cx="1788973" cy="369332"/>
          </a:xfrm>
          <a:prstGeom prst="rect">
            <a:avLst/>
          </a:prstGeom>
          <a:noFill/>
        </p:spPr>
        <p:txBody>
          <a:bodyPr wrap="square" rtlCol="0">
            <a:spAutoFit/>
          </a:bodyPr>
          <a:lstStyle/>
          <a:p>
            <a:pPr algn="ctr"/>
            <a:r>
              <a:rPr lang="en-US" sz="1800" b="1" dirty="0">
                <a:solidFill>
                  <a:srgbClr val="000000"/>
                </a:solidFill>
                <a:latin typeface="Montserrat" charset="0"/>
                <a:ea typeface="Roboto" panose="02000000000000000000" pitchFamily="2" charset="0"/>
                <a:cs typeface="Roboto" panose="02000000000000000000" pitchFamily="2" charset="0"/>
              </a:rPr>
              <a:t>Introduction</a:t>
            </a:r>
          </a:p>
        </p:txBody>
      </p:sp>
      <p:sp>
        <p:nvSpPr>
          <p:cNvPr id="13" name="TextBox 12">
            <a:extLst>
              <a:ext uri="{FF2B5EF4-FFF2-40B4-BE49-F238E27FC236}">
                <a16:creationId xmlns:a16="http://schemas.microsoft.com/office/drawing/2014/main" id="{31E7AE94-79CC-F24C-85A3-2C1B04A998B3}"/>
              </a:ext>
            </a:extLst>
          </p:cNvPr>
          <p:cNvSpPr txBox="1"/>
          <p:nvPr/>
        </p:nvSpPr>
        <p:spPr>
          <a:xfrm>
            <a:off x="8010697" y="12725400"/>
            <a:ext cx="1993898"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Game Concept</a:t>
            </a:r>
          </a:p>
        </p:txBody>
      </p:sp>
      <p:sp>
        <p:nvSpPr>
          <p:cNvPr id="14" name="TextBox 13">
            <a:extLst>
              <a:ext uri="{FF2B5EF4-FFF2-40B4-BE49-F238E27FC236}">
                <a16:creationId xmlns:a16="http://schemas.microsoft.com/office/drawing/2014/main" id="{20C6E010-E3F1-334E-926E-4280BDE3FBB6}"/>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15" name="TextBox 14">
            <a:extLst>
              <a:ext uri="{FF2B5EF4-FFF2-40B4-BE49-F238E27FC236}">
                <a16:creationId xmlns:a16="http://schemas.microsoft.com/office/drawing/2014/main" id="{0B4CE991-72FA-6F4B-81EE-5DC7A758EED2}"/>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16" name="TextBox 15">
            <a:extLst>
              <a:ext uri="{FF2B5EF4-FFF2-40B4-BE49-F238E27FC236}">
                <a16:creationId xmlns:a16="http://schemas.microsoft.com/office/drawing/2014/main" id="{79158802-792F-2D44-ACC1-9AD8A746ED8D}"/>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spTree>
    <p:extLst>
      <p:ext uri="{BB962C8B-B14F-4D97-AF65-F5344CB8AC3E}">
        <p14:creationId xmlns:p14="http://schemas.microsoft.com/office/powerpoint/2010/main" val="2656293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4981" t="44" r="30645" b="44"/>
          <a:stretch/>
        </p:blipFill>
        <p:spPr>
          <a:xfrm>
            <a:off x="987425" y="2799184"/>
            <a:ext cx="5408711" cy="8117632"/>
          </a:xfrm>
        </p:spPr>
      </p:pic>
      <p:grpSp>
        <p:nvGrpSpPr>
          <p:cNvPr id="21" name="Group 20"/>
          <p:cNvGrpSpPr/>
          <p:nvPr/>
        </p:nvGrpSpPr>
        <p:grpSpPr>
          <a:xfrm>
            <a:off x="12597290" y="4571218"/>
            <a:ext cx="11397037" cy="4573565"/>
            <a:chOff x="395837" y="7789207"/>
            <a:chExt cx="11397037" cy="4573565"/>
          </a:xfrm>
        </p:grpSpPr>
        <p:grpSp>
          <p:nvGrpSpPr>
            <p:cNvPr id="22" name="Group 21"/>
            <p:cNvGrpSpPr/>
            <p:nvPr/>
          </p:nvGrpSpPr>
          <p:grpSpPr>
            <a:xfrm>
              <a:off x="4087280" y="11430000"/>
              <a:ext cx="3984666" cy="932772"/>
              <a:chOff x="1979795" y="8881079"/>
              <a:chExt cx="6187062" cy="1448333"/>
            </a:xfrm>
          </p:grpSpPr>
          <p:sp>
            <p:nvSpPr>
              <p:cNvPr id="27" name="Rectangle 26"/>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TextBox 27"/>
              <p:cNvSpPr txBox="1"/>
              <p:nvPr/>
            </p:nvSpPr>
            <p:spPr>
              <a:xfrm>
                <a:off x="2420459" y="9166574"/>
                <a:ext cx="5305733" cy="779359"/>
              </a:xfrm>
              <a:prstGeom prst="rect">
                <a:avLst/>
              </a:prstGeom>
              <a:noFill/>
            </p:spPr>
            <p:txBody>
              <a:bodyPr wrap="square" rtlCol="0">
                <a:spAutoFit/>
              </a:bodyPr>
              <a:lstStyle/>
              <a:p>
                <a:pPr algn="ctr">
                  <a:lnSpc>
                    <a:spcPct val="150000"/>
                  </a:lnSpc>
                </a:pPr>
                <a:r>
                  <a:rPr lang="en-US" sz="2000" b="1" spc="600" dirty="0">
                    <a:latin typeface="Montserrat Light" charset="0"/>
                    <a:ea typeface="Montserrat Light" charset="0"/>
                    <a:cs typeface="Montserrat Light" charset="0"/>
                  </a:rPr>
                  <a:t>LEARN MORE</a:t>
                </a:r>
              </a:p>
            </p:txBody>
          </p:sp>
        </p:grpSp>
        <p:sp>
          <p:nvSpPr>
            <p:cNvPr id="23" name="TextBox 22"/>
            <p:cNvSpPr txBox="1"/>
            <p:nvPr/>
          </p:nvSpPr>
          <p:spPr>
            <a:xfrm>
              <a:off x="395837" y="8383135"/>
              <a:ext cx="11397037" cy="1446550"/>
            </a:xfrm>
            <a:prstGeom prst="rect">
              <a:avLst/>
            </a:prstGeom>
            <a:noFill/>
          </p:spPr>
          <p:txBody>
            <a:bodyPr wrap="square" rtlCol="0">
              <a:spAutoFit/>
            </a:bodyPr>
            <a:lstStyle/>
            <a:p>
              <a:pPr algn="ctr"/>
              <a:r>
                <a:rPr lang="en-US" sz="8800" b="1" dirty="0">
                  <a:solidFill>
                    <a:schemeClr val="tx2"/>
                  </a:solidFill>
                  <a:latin typeface="Montserrat" charset="0"/>
                  <a:ea typeface="Montserrat" charset="0"/>
                  <a:cs typeface="Montserrat" charset="0"/>
                </a:rPr>
                <a:t>Jun Hao</a:t>
              </a:r>
            </a:p>
          </p:txBody>
        </p:sp>
        <p:sp>
          <p:nvSpPr>
            <p:cNvPr id="24" name="TextBox 23"/>
            <p:cNvSpPr txBox="1"/>
            <p:nvPr/>
          </p:nvSpPr>
          <p:spPr>
            <a:xfrm>
              <a:off x="3000824" y="7789207"/>
              <a:ext cx="6187061" cy="461665"/>
            </a:xfrm>
            <a:prstGeom prst="rect">
              <a:avLst/>
            </a:prstGeom>
            <a:noFill/>
          </p:spPr>
          <p:txBody>
            <a:bodyPr wrap="square" rtlCol="0">
              <a:spAutoFit/>
            </a:bodyPr>
            <a:lstStyle/>
            <a:p>
              <a:pPr algn="ctr"/>
              <a:r>
                <a:rPr lang="en-US" sz="2400" spc="600" dirty="0">
                  <a:solidFill>
                    <a:schemeClr val="tx2"/>
                  </a:solidFill>
                  <a:latin typeface="Montserrat Medium" charset="0"/>
                  <a:ea typeface="Montserrat Medium" charset="0"/>
                  <a:cs typeface="Montserrat Medium" charset="0"/>
                </a:rPr>
                <a:t>LEVEL DESIGNER</a:t>
              </a:r>
            </a:p>
          </p:txBody>
        </p:sp>
        <p:sp>
          <p:nvSpPr>
            <p:cNvPr id="25" name="TextBox 24"/>
            <p:cNvSpPr txBox="1"/>
            <p:nvPr/>
          </p:nvSpPr>
          <p:spPr>
            <a:xfrm>
              <a:off x="2563389" y="9894838"/>
              <a:ext cx="7061930" cy="1143070"/>
            </a:xfrm>
            <a:prstGeom prst="rect">
              <a:avLst/>
            </a:prstGeom>
            <a:noFill/>
          </p:spPr>
          <p:txBody>
            <a:bodyPr wrap="square" rtlCol="0">
              <a:spAutoFit/>
            </a:bodyPr>
            <a:lstStyle/>
            <a:p>
              <a:pPr algn="ctr">
                <a:lnSpc>
                  <a:spcPct val="150000"/>
                </a:lnSpc>
              </a:pPr>
              <a:r>
                <a:rPr lang="en-US" sz="2400" dirty="0">
                  <a:latin typeface="Montserrat Light" charset="0"/>
                  <a:ea typeface="Montserrat Light" charset="0"/>
                  <a:cs typeface="Montserrat Light" charset="0"/>
                </a:rPr>
                <a:t>Creating the level design is no simple task, especially for a game like “ Who’s that mochi. “</a:t>
              </a:r>
            </a:p>
          </p:txBody>
        </p:sp>
        <p:sp>
          <p:nvSpPr>
            <p:cNvPr id="26" name="TextBox 25"/>
            <p:cNvSpPr txBox="1"/>
            <p:nvPr/>
          </p:nvSpPr>
          <p:spPr>
            <a:xfrm>
              <a:off x="8765628" y="11603421"/>
              <a:ext cx="184731" cy="646331"/>
            </a:xfrm>
            <a:prstGeom prst="rect">
              <a:avLst/>
            </a:prstGeom>
            <a:noFill/>
          </p:spPr>
          <p:txBody>
            <a:bodyPr wrap="none" rtlCol="0">
              <a:spAutoFit/>
            </a:bodyPr>
            <a:lstStyle/>
            <a:p>
              <a:endParaRPr lang="en-US"/>
            </a:p>
          </p:txBody>
        </p:sp>
      </p:grpSp>
      <p:pic>
        <p:nvPicPr>
          <p:cNvPr id="29" name="Picture Placeholder 8">
            <a:extLst>
              <a:ext uri="{FF2B5EF4-FFF2-40B4-BE49-F238E27FC236}">
                <a16:creationId xmlns:a16="http://schemas.microsoft.com/office/drawing/2014/main" id="{BEE4C30F-B918-954A-BAD8-E9D4945595F9}"/>
              </a:ext>
            </a:extLst>
          </p:cNvPr>
          <p:cNvPicPr>
            <a:picLocks noChangeAspect="1"/>
          </p:cNvPicPr>
          <p:nvPr/>
        </p:nvPicPr>
        <p:blipFill rotWithShape="1">
          <a:blip r:embed="rId2">
            <a:extLst>
              <a:ext uri="{28A0092B-C50C-407E-A947-70E740481C1C}">
                <a14:useLocalDpi xmlns:a14="http://schemas.microsoft.com/office/drawing/2010/main" val="0"/>
              </a:ext>
            </a:extLst>
          </a:blip>
          <a:srcRect l="24981" t="44" r="30645" b="44"/>
          <a:stretch/>
        </p:blipFill>
        <p:spPr>
          <a:xfrm>
            <a:off x="6792357" y="2799184"/>
            <a:ext cx="5408711" cy="8117632"/>
          </a:xfrm>
          <a:prstGeom prst="rect">
            <a:avLst/>
          </a:prstGeom>
          <a:solidFill>
            <a:schemeClr val="bg1">
              <a:lumMod val="95000"/>
            </a:schemeClr>
          </a:solidFill>
        </p:spPr>
      </p:pic>
      <p:sp>
        <p:nvSpPr>
          <p:cNvPr id="12" name="TextBox 11">
            <a:extLst>
              <a:ext uri="{FF2B5EF4-FFF2-40B4-BE49-F238E27FC236}">
                <a16:creationId xmlns:a16="http://schemas.microsoft.com/office/drawing/2014/main" id="{055F962D-69C0-C84B-A1C2-F07A97E8B87B}"/>
              </a:ext>
            </a:extLst>
          </p:cNvPr>
          <p:cNvSpPr txBox="1"/>
          <p:nvPr/>
        </p:nvSpPr>
        <p:spPr>
          <a:xfrm>
            <a:off x="5330825" y="12725400"/>
            <a:ext cx="1788973" cy="369332"/>
          </a:xfrm>
          <a:prstGeom prst="rect">
            <a:avLst/>
          </a:prstGeom>
          <a:noFill/>
        </p:spPr>
        <p:txBody>
          <a:bodyPr wrap="square" rtlCol="0">
            <a:spAutoFit/>
          </a:bodyPr>
          <a:lstStyle/>
          <a:p>
            <a:pPr algn="ctr"/>
            <a:r>
              <a:rPr lang="en-US" sz="1800" b="1" dirty="0">
                <a:solidFill>
                  <a:srgbClr val="000000"/>
                </a:solidFill>
                <a:latin typeface="Montserrat" charset="0"/>
                <a:ea typeface="Roboto" panose="02000000000000000000" pitchFamily="2" charset="0"/>
                <a:cs typeface="Roboto" panose="02000000000000000000" pitchFamily="2" charset="0"/>
              </a:rPr>
              <a:t>Introduction</a:t>
            </a:r>
          </a:p>
        </p:txBody>
      </p:sp>
      <p:sp>
        <p:nvSpPr>
          <p:cNvPr id="13" name="TextBox 12">
            <a:extLst>
              <a:ext uri="{FF2B5EF4-FFF2-40B4-BE49-F238E27FC236}">
                <a16:creationId xmlns:a16="http://schemas.microsoft.com/office/drawing/2014/main" id="{2DD0923F-D7AC-EA4E-926E-BEDB039FFAC0}"/>
              </a:ext>
            </a:extLst>
          </p:cNvPr>
          <p:cNvSpPr txBox="1"/>
          <p:nvPr/>
        </p:nvSpPr>
        <p:spPr>
          <a:xfrm>
            <a:off x="8010697" y="12725400"/>
            <a:ext cx="1993898"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Game Concept</a:t>
            </a:r>
          </a:p>
        </p:txBody>
      </p:sp>
      <p:sp>
        <p:nvSpPr>
          <p:cNvPr id="14" name="TextBox 13">
            <a:extLst>
              <a:ext uri="{FF2B5EF4-FFF2-40B4-BE49-F238E27FC236}">
                <a16:creationId xmlns:a16="http://schemas.microsoft.com/office/drawing/2014/main" id="{683495FD-95D8-4442-AA3B-3EC621B946F5}"/>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15" name="TextBox 14">
            <a:extLst>
              <a:ext uri="{FF2B5EF4-FFF2-40B4-BE49-F238E27FC236}">
                <a16:creationId xmlns:a16="http://schemas.microsoft.com/office/drawing/2014/main" id="{65227040-05E0-4D45-A006-3E7C5C76D07F}"/>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16" name="TextBox 15">
            <a:extLst>
              <a:ext uri="{FF2B5EF4-FFF2-40B4-BE49-F238E27FC236}">
                <a16:creationId xmlns:a16="http://schemas.microsoft.com/office/drawing/2014/main" id="{175D7026-EC1D-1247-844A-285E4A1361F4}"/>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spTree>
    <p:extLst>
      <p:ext uri="{BB962C8B-B14F-4D97-AF65-F5344CB8AC3E}">
        <p14:creationId xmlns:p14="http://schemas.microsoft.com/office/powerpoint/2010/main" val="78884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24280" y="5042119"/>
            <a:ext cx="17680200" cy="2308324"/>
          </a:xfrm>
          <a:prstGeom prst="rect">
            <a:avLst/>
          </a:prstGeom>
          <a:noFill/>
        </p:spPr>
        <p:txBody>
          <a:bodyPr wrap="square" rtlCol="0">
            <a:spAutoFit/>
          </a:bodyPr>
          <a:lstStyle/>
          <a:p>
            <a:r>
              <a:rPr lang="en-US" sz="7200" b="1" dirty="0">
                <a:solidFill>
                  <a:schemeClr val="tx2"/>
                </a:solidFill>
                <a:latin typeface="Montserrat" charset="0"/>
                <a:ea typeface="Montserrat" charset="0"/>
                <a:cs typeface="Montserrat" charset="0"/>
              </a:rPr>
              <a:t>Game concept</a:t>
            </a:r>
          </a:p>
          <a:p>
            <a:r>
              <a:rPr lang="en-US" sz="7200" b="1" dirty="0">
                <a:solidFill>
                  <a:schemeClr val="tx2"/>
                </a:solidFill>
                <a:latin typeface="Montserrat" charset="0"/>
                <a:ea typeface="Montserrat" charset="0"/>
                <a:cs typeface="Montserrat" charset="0"/>
              </a:rPr>
              <a:t>In a nutshell.</a:t>
            </a:r>
          </a:p>
        </p:txBody>
      </p:sp>
      <p:sp>
        <p:nvSpPr>
          <p:cNvPr id="9" name="TextBox 8"/>
          <p:cNvSpPr txBox="1"/>
          <p:nvPr/>
        </p:nvSpPr>
        <p:spPr>
          <a:xfrm>
            <a:off x="2924281" y="4580454"/>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mochi</a:t>
            </a:r>
          </a:p>
        </p:txBody>
      </p:sp>
    </p:spTree>
    <p:extLst>
      <p:ext uri="{BB962C8B-B14F-4D97-AF65-F5344CB8AC3E}">
        <p14:creationId xmlns:p14="http://schemas.microsoft.com/office/powerpoint/2010/main" val="2951862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901825" y="5796171"/>
            <a:ext cx="12115800" cy="2800767"/>
          </a:xfrm>
          <a:prstGeom prst="rect">
            <a:avLst/>
          </a:prstGeom>
          <a:noFill/>
        </p:spPr>
        <p:txBody>
          <a:bodyPr wrap="square" rtlCol="0">
            <a:spAutoFit/>
          </a:bodyPr>
          <a:lstStyle/>
          <a:p>
            <a:r>
              <a:rPr lang="en-US" sz="4400" b="1" dirty="0">
                <a:solidFill>
                  <a:schemeClr val="accent1"/>
                </a:solidFill>
                <a:latin typeface="Montserrat ExtraBold" pitchFamily="2" charset="77"/>
                <a:ea typeface="Lato Light" charset="0"/>
                <a:cs typeface="Lato Light" charset="0"/>
              </a:rPr>
              <a:t>“Who’s that mochi” </a:t>
            </a:r>
            <a:r>
              <a:rPr lang="en-US" sz="4400" dirty="0">
                <a:solidFill>
                  <a:schemeClr val="accent1"/>
                </a:solidFill>
                <a:latin typeface="Montserrat Medium" pitchFamily="2" charset="77"/>
                <a:ea typeface="Lato Light" charset="0"/>
                <a:cs typeface="Lato Light" charset="0"/>
              </a:rPr>
              <a:t>is a game where you experience the life of a mochi as an </a:t>
            </a:r>
            <a:r>
              <a:rPr lang="en-US" sz="4400" b="1" dirty="0">
                <a:solidFill>
                  <a:schemeClr val="accent1"/>
                </a:solidFill>
                <a:latin typeface="Montserrat ExtraBold" pitchFamily="2" charset="77"/>
                <a:ea typeface="Lato Light" charset="0"/>
                <a:cs typeface="Lato Light" charset="0"/>
              </a:rPr>
              <a:t>escapee</a:t>
            </a:r>
            <a:r>
              <a:rPr lang="en-US" sz="4400" dirty="0">
                <a:solidFill>
                  <a:schemeClr val="accent1"/>
                </a:solidFill>
                <a:latin typeface="Montserrat Medium" pitchFamily="2" charset="77"/>
                <a:ea typeface="Lato Light" charset="0"/>
                <a:cs typeface="Lato Light" charset="0"/>
              </a:rPr>
              <a:t> through a </a:t>
            </a:r>
            <a:r>
              <a:rPr lang="en-US" sz="4400" b="1" dirty="0">
                <a:solidFill>
                  <a:schemeClr val="accent1"/>
                </a:solidFill>
                <a:latin typeface="Montserrat ExtraBold" pitchFamily="2" charset="77"/>
                <a:ea typeface="Lato Light" charset="0"/>
                <a:cs typeface="Lato Light" charset="0"/>
              </a:rPr>
              <a:t>maze puzzle set in an underground dungeon.</a:t>
            </a:r>
          </a:p>
        </p:txBody>
      </p:sp>
      <p:sp>
        <p:nvSpPr>
          <p:cNvPr id="5" name="TextBox 4">
            <a:extLst>
              <a:ext uri="{FF2B5EF4-FFF2-40B4-BE49-F238E27FC236}">
                <a16:creationId xmlns:a16="http://schemas.microsoft.com/office/drawing/2014/main" id="{ADB680E2-6883-8C44-84E9-1D102E3EABE7}"/>
              </a:ext>
            </a:extLst>
          </p:cNvPr>
          <p:cNvSpPr txBox="1"/>
          <p:nvPr/>
        </p:nvSpPr>
        <p:spPr>
          <a:xfrm>
            <a:off x="1901825" y="4953000"/>
            <a:ext cx="6187061" cy="461665"/>
          </a:xfrm>
          <a:prstGeom prst="rect">
            <a:avLst/>
          </a:prstGeom>
          <a:noFill/>
        </p:spPr>
        <p:txBody>
          <a:bodyPr wrap="square" rtlCol="0">
            <a:spAutoFit/>
          </a:bodyPr>
          <a:lstStyle/>
          <a:p>
            <a:r>
              <a:rPr lang="en-US" sz="2400" spc="600" dirty="0">
                <a:solidFill>
                  <a:schemeClr val="tx2"/>
                </a:solidFill>
                <a:latin typeface="Montserrat Medium" charset="0"/>
                <a:ea typeface="Montserrat Medium" charset="0"/>
                <a:cs typeface="Montserrat Medium" charset="0"/>
              </a:rPr>
              <a:t>GAME CONCEPT SYNOPSIS</a:t>
            </a:r>
          </a:p>
        </p:txBody>
      </p:sp>
      <p:sp>
        <p:nvSpPr>
          <p:cNvPr id="6" name="TextBox 5">
            <a:extLst>
              <a:ext uri="{FF2B5EF4-FFF2-40B4-BE49-F238E27FC236}">
                <a16:creationId xmlns:a16="http://schemas.microsoft.com/office/drawing/2014/main" id="{1DB63FC8-641A-F740-9291-C675CA8BAE82}"/>
              </a:ext>
            </a:extLst>
          </p:cNvPr>
          <p:cNvSpPr txBox="1"/>
          <p:nvPr/>
        </p:nvSpPr>
        <p:spPr>
          <a:xfrm>
            <a:off x="5330825"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charset="0"/>
                <a:ea typeface="Roboto" panose="02000000000000000000" pitchFamily="2" charset="0"/>
                <a:cs typeface="Roboto" panose="02000000000000000000" pitchFamily="2" charset="0"/>
              </a:rPr>
              <a:t>Introduction</a:t>
            </a:r>
          </a:p>
        </p:txBody>
      </p:sp>
      <p:sp>
        <p:nvSpPr>
          <p:cNvPr id="7" name="TextBox 6">
            <a:extLst>
              <a:ext uri="{FF2B5EF4-FFF2-40B4-BE49-F238E27FC236}">
                <a16:creationId xmlns:a16="http://schemas.microsoft.com/office/drawing/2014/main" id="{9FF7425C-ACE1-1240-B0CA-0A0A1F46D838}"/>
              </a:ext>
            </a:extLst>
          </p:cNvPr>
          <p:cNvSpPr txBox="1"/>
          <p:nvPr/>
        </p:nvSpPr>
        <p:spPr>
          <a:xfrm>
            <a:off x="8010697" y="12725400"/>
            <a:ext cx="1993898" cy="369332"/>
          </a:xfrm>
          <a:prstGeom prst="rect">
            <a:avLst/>
          </a:prstGeom>
          <a:noFill/>
        </p:spPr>
        <p:txBody>
          <a:bodyPr wrap="square" rtlCol="0">
            <a:spAutoFit/>
          </a:bodyPr>
          <a:lstStyle/>
          <a:p>
            <a:pPr algn="ctr"/>
            <a:r>
              <a:rPr lang="en-US" sz="1800" b="1" dirty="0">
                <a:solidFill>
                  <a:schemeClr val="tx2"/>
                </a:solidFill>
                <a:latin typeface="Montserrat ExtraBold" pitchFamily="2" charset="77"/>
                <a:ea typeface="Roboto" panose="02000000000000000000" pitchFamily="2" charset="0"/>
                <a:cs typeface="Roboto" panose="02000000000000000000" pitchFamily="2" charset="0"/>
              </a:rPr>
              <a:t>Game Concept</a:t>
            </a:r>
          </a:p>
        </p:txBody>
      </p:sp>
      <p:sp>
        <p:nvSpPr>
          <p:cNvPr id="8" name="TextBox 7">
            <a:extLst>
              <a:ext uri="{FF2B5EF4-FFF2-40B4-BE49-F238E27FC236}">
                <a16:creationId xmlns:a16="http://schemas.microsoft.com/office/drawing/2014/main" id="{F425AB8F-92C4-3240-8558-EC92D9283229}"/>
              </a:ext>
            </a:extLst>
          </p:cNvPr>
          <p:cNvSpPr txBox="1"/>
          <p:nvPr/>
        </p:nvSpPr>
        <p:spPr>
          <a:xfrm>
            <a:off x="10917310" y="12725400"/>
            <a:ext cx="1902496"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Core Features</a:t>
            </a:r>
          </a:p>
        </p:txBody>
      </p:sp>
      <p:sp>
        <p:nvSpPr>
          <p:cNvPr id="9" name="TextBox 8">
            <a:extLst>
              <a:ext uri="{FF2B5EF4-FFF2-40B4-BE49-F238E27FC236}">
                <a16:creationId xmlns:a16="http://schemas.microsoft.com/office/drawing/2014/main" id="{A6BF9F7A-596A-EF4E-90D3-0EC7915A1E8E}"/>
              </a:ext>
            </a:extLst>
          </p:cNvPr>
          <p:cNvSpPr txBox="1"/>
          <p:nvPr/>
        </p:nvSpPr>
        <p:spPr>
          <a:xfrm>
            <a:off x="13732521" y="12725400"/>
            <a:ext cx="1788973"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Scope</a:t>
            </a:r>
          </a:p>
        </p:txBody>
      </p:sp>
      <p:sp>
        <p:nvSpPr>
          <p:cNvPr id="11" name="TextBox 10">
            <a:extLst>
              <a:ext uri="{FF2B5EF4-FFF2-40B4-BE49-F238E27FC236}">
                <a16:creationId xmlns:a16="http://schemas.microsoft.com/office/drawing/2014/main" id="{2DEE62D0-1B51-504F-83F1-F5BABE44F2A4}"/>
              </a:ext>
            </a:extLst>
          </p:cNvPr>
          <p:cNvSpPr txBox="1"/>
          <p:nvPr/>
        </p:nvSpPr>
        <p:spPr>
          <a:xfrm>
            <a:off x="16434210" y="12725400"/>
            <a:ext cx="2196410" cy="338554"/>
          </a:xfrm>
          <a:prstGeom prst="rect">
            <a:avLst/>
          </a:prstGeom>
          <a:noFill/>
        </p:spPr>
        <p:txBody>
          <a:bodyPr wrap="square" rtlCol="0">
            <a:spAutoFit/>
          </a:bodyPr>
          <a:lstStyle/>
          <a:p>
            <a:pPr algn="ctr"/>
            <a:r>
              <a:rPr lang="en-US" sz="1600" dirty="0">
                <a:solidFill>
                  <a:schemeClr val="bg2">
                    <a:lumMod val="75000"/>
                  </a:schemeClr>
                </a:solidFill>
                <a:latin typeface="Montserrat Medium" pitchFamily="2" charset="77"/>
                <a:ea typeface="Roboto" panose="02000000000000000000" pitchFamily="2" charset="0"/>
                <a:cs typeface="Roboto" panose="02000000000000000000" pitchFamily="2" charset="0"/>
              </a:rPr>
              <a:t>Potential Issues</a:t>
            </a:r>
          </a:p>
        </p:txBody>
      </p:sp>
    </p:spTree>
    <p:extLst>
      <p:ext uri="{BB962C8B-B14F-4D97-AF65-F5344CB8AC3E}">
        <p14:creationId xmlns:p14="http://schemas.microsoft.com/office/powerpoint/2010/main" val="591541699"/>
      </p:ext>
    </p:extLst>
  </p:cSld>
  <p:clrMapOvr>
    <a:masterClrMapping/>
  </p:clrMapOvr>
</p:sld>
</file>

<file path=ppt/theme/theme1.xml><?xml version="1.0" encoding="utf-8"?>
<a:theme xmlns:a="http://schemas.openxmlformats.org/drawingml/2006/main" name="Default Theme">
  <a:themeElements>
    <a:clrScheme name="Simple GP">
      <a:dk1>
        <a:srgbClr val="7F7F7F"/>
      </a:dk1>
      <a:lt1>
        <a:srgbClr val="FFFFFF"/>
      </a:lt1>
      <a:dk2>
        <a:srgbClr val="000000"/>
      </a:dk2>
      <a:lt2>
        <a:srgbClr val="FFFFFF"/>
      </a:lt2>
      <a:accent1>
        <a:srgbClr val="000000"/>
      </a:accent1>
      <a:accent2>
        <a:srgbClr val="8FA2AA"/>
      </a:accent2>
      <a:accent3>
        <a:srgbClr val="545557"/>
      </a:accent3>
      <a:accent4>
        <a:srgbClr val="91969B"/>
      </a:accent4>
      <a:accent5>
        <a:srgbClr val="4B5050"/>
      </a:accent5>
      <a:accent6>
        <a:srgbClr val="91969B"/>
      </a:accent6>
      <a:hlink>
        <a:srgbClr val="4B5050"/>
      </a:hlink>
      <a:folHlink>
        <a:srgbClr val="19BB9B"/>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35992</TotalTime>
  <Words>1064</Words>
  <Application>Microsoft Macintosh PowerPoint</Application>
  <PresentationFormat>Custom</PresentationFormat>
  <Paragraphs>309</Paragraphs>
  <Slides>33</Slides>
  <Notes>10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33</vt:i4>
      </vt:variant>
    </vt:vector>
  </HeadingPairs>
  <TitlesOfParts>
    <vt:vector size="48" baseType="lpstr">
      <vt:lpstr>Lato Light</vt:lpstr>
      <vt:lpstr>Montserrat Light</vt:lpstr>
      <vt:lpstr>Arial</vt:lpstr>
      <vt:lpstr>Calibri Light</vt:lpstr>
      <vt:lpstr>Gill Sans</vt:lpstr>
      <vt:lpstr>Montserrat</vt:lpstr>
      <vt:lpstr>Montserrat ExtraBold</vt:lpstr>
      <vt:lpstr>Montserrat Hairline</vt:lpstr>
      <vt:lpstr>Montserrat Medium</vt:lpstr>
      <vt:lpstr>Montserrat Semi</vt:lpstr>
      <vt:lpstr>Montserrat SemiBold</vt:lpstr>
      <vt:lpstr>Montserrat Ultra Light</vt:lpstr>
      <vt:lpstr>Open Sans</vt:lpstr>
      <vt:lpstr>Roboto</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Awesome PPT</Manager>
  <Company>Awesome PPT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 PPT</dc:title>
  <dc:subject>Awesome PPT</dc:subject>
  <dc:creator>Awesome PPT</dc:creator>
  <cp:keywords>Awesome PPT</cp:keywords>
  <dc:description>Awesome PPT</dc:description>
  <cp:lastModifiedBy>Redmond</cp:lastModifiedBy>
  <cp:revision>6324</cp:revision>
  <dcterms:created xsi:type="dcterms:W3CDTF">2014-11-12T21:47:38Z</dcterms:created>
  <dcterms:modified xsi:type="dcterms:W3CDTF">2018-10-21T05:49:37Z</dcterms:modified>
  <cp:category>Awesome PPT</cp:category>
</cp:coreProperties>
</file>